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14" r:id="rId2"/>
    <p:sldId id="276" r:id="rId3"/>
    <p:sldId id="275" r:id="rId4"/>
    <p:sldId id="257" r:id="rId5"/>
    <p:sldId id="300" r:id="rId6"/>
    <p:sldId id="279" r:id="rId7"/>
    <p:sldId id="317" r:id="rId8"/>
    <p:sldId id="287" r:id="rId9"/>
    <p:sldId id="288" r:id="rId10"/>
    <p:sldId id="289" r:id="rId11"/>
    <p:sldId id="280" r:id="rId12"/>
    <p:sldId id="296" r:id="rId13"/>
    <p:sldId id="261" r:id="rId14"/>
    <p:sldId id="318" r:id="rId15"/>
    <p:sldId id="307" r:id="rId16"/>
    <p:sldId id="308" r:id="rId17"/>
    <p:sldId id="319" r:id="rId18"/>
    <p:sldId id="320" r:id="rId19"/>
    <p:sldId id="259" r:id="rId20"/>
    <p:sldId id="321" r:id="rId21"/>
    <p:sldId id="322" r:id="rId22"/>
    <p:sldId id="323" r:id="rId23"/>
    <p:sldId id="324" r:id="rId24"/>
    <p:sldId id="297" r:id="rId25"/>
    <p:sldId id="326" r:id="rId26"/>
    <p:sldId id="325" r:id="rId27"/>
    <p:sldId id="328" r:id="rId28"/>
    <p:sldId id="291" r:id="rId29"/>
    <p:sldId id="330" r:id="rId30"/>
    <p:sldId id="331" r:id="rId31"/>
    <p:sldId id="332" r:id="rId32"/>
    <p:sldId id="333" r:id="rId33"/>
    <p:sldId id="334" r:id="rId34"/>
    <p:sldId id="335" r:id="rId35"/>
    <p:sldId id="336" r:id="rId36"/>
    <p:sldId id="337" r:id="rId37"/>
    <p:sldId id="327" r:id="rId38"/>
    <p:sldId id="329" r:id="rId39"/>
    <p:sldId id="292" r:id="rId40"/>
    <p:sldId id="312" r:id="rId41"/>
    <p:sldId id="313" r:id="rId42"/>
    <p:sldId id="293" r:id="rId43"/>
    <p:sldId id="294" r:id="rId44"/>
    <p:sldId id="315" r:id="rId45"/>
    <p:sldId id="299" r:id="rId46"/>
    <p:sldId id="301" r:id="rId47"/>
    <p:sldId id="302" r:id="rId48"/>
    <p:sldId id="303" r:id="rId49"/>
    <p:sldId id="304" r:id="rId50"/>
    <p:sldId id="298" r:id="rId51"/>
    <p:sldId id="306" r:id="rId52"/>
    <p:sldId id="310" r:id="rId53"/>
    <p:sldId id="311" r:id="rId54"/>
    <p:sldId id="338" r:id="rId55"/>
    <p:sldId id="339" r:id="rId56"/>
    <p:sldId id="31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7D98"/>
    <a:srgbClr val="884068"/>
    <a:srgbClr val="F4E8EF"/>
    <a:srgbClr val="C4F3FC"/>
    <a:srgbClr val="EDFBFE"/>
    <a:srgbClr val="91E8F9"/>
    <a:srgbClr val="09948D"/>
    <a:srgbClr val="ECF5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15" autoAdjust="0"/>
    <p:restoredTop sz="95332" autoAdjust="0"/>
  </p:normalViewPr>
  <p:slideViewPr>
    <p:cSldViewPr snapToGrid="0">
      <p:cViewPr>
        <p:scale>
          <a:sx n="50" d="100"/>
          <a:sy n="50" d="100"/>
        </p:scale>
        <p:origin x="1709" y="710"/>
      </p:cViewPr>
      <p:guideLst>
        <p:guide orient="horz" pos="2160"/>
        <p:guide pos="3840"/>
      </p:guideLst>
    </p:cSldViewPr>
  </p:slideViewPr>
  <p:notesTextViewPr>
    <p:cViewPr>
      <p:scale>
        <a:sx n="1" d="1"/>
        <a:sy n="1" d="1"/>
      </p:scale>
      <p:origin x="0" y="0"/>
    </p:cViewPr>
  </p:notesTextViewPr>
  <p:sorterViewPr>
    <p:cViewPr>
      <p:scale>
        <a:sx n="84" d="100"/>
        <a:sy n="8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6F26C3-FA47-4F4D-B2A7-ADEEB5F06A78}"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IN"/>
        </a:p>
      </dgm:t>
    </dgm:pt>
    <dgm:pt modelId="{49553491-0B9B-41DC-B68D-29B8CD254402}">
      <dgm:prSet phldrT="[Text]" custT="1"/>
      <dgm:spPr>
        <a:solidFill>
          <a:schemeClr val="tx1"/>
        </a:solidFill>
      </dgm:spPr>
      <dgm:t>
        <a:bodyPr/>
        <a:lstStyle/>
        <a:p>
          <a:r>
            <a:rPr lang="en-IN" sz="1800" b="1" dirty="0">
              <a:latin typeface="+mn-lt"/>
              <a:cs typeface="Times New Roman" panose="02020603050405020304" pitchFamily="18" charset="0"/>
            </a:rPr>
            <a:t>Conditions can be linked to oral hygiene</a:t>
          </a:r>
        </a:p>
      </dgm:t>
    </dgm:pt>
    <dgm:pt modelId="{2BB09454-BB03-4F6A-88A2-3E05A4DB627E}" type="parTrans" cxnId="{DACAF91A-A3A7-46CB-8FE2-6D918C69D068}">
      <dgm:prSet/>
      <dgm:spPr/>
      <dgm:t>
        <a:bodyPr/>
        <a:lstStyle/>
        <a:p>
          <a:endParaRPr lang="en-IN" sz="1400" b="1">
            <a:latin typeface="+mn-lt"/>
          </a:endParaRPr>
        </a:p>
      </dgm:t>
    </dgm:pt>
    <dgm:pt modelId="{6DDC20B6-4ED1-4462-B0B9-7A1078B61985}" type="sibTrans" cxnId="{DACAF91A-A3A7-46CB-8FE2-6D918C69D068}">
      <dgm:prSet/>
      <dgm:spPr/>
      <dgm:t>
        <a:bodyPr/>
        <a:lstStyle/>
        <a:p>
          <a:endParaRPr lang="en-IN" sz="1400" b="1">
            <a:latin typeface="+mn-lt"/>
          </a:endParaRPr>
        </a:p>
      </dgm:t>
    </dgm:pt>
    <dgm:pt modelId="{0D176A68-36DA-4FA2-BD9C-4C244D67DCAA}">
      <dgm:prSet phldrT="[Text]" custT="1"/>
      <dgm:spPr>
        <a:solidFill>
          <a:schemeClr val="accent6">
            <a:lumMod val="75000"/>
          </a:schemeClr>
        </a:solidFill>
      </dgm:spPr>
      <dgm:t>
        <a:bodyPr/>
        <a:lstStyle/>
        <a:p>
          <a:r>
            <a:rPr lang="en-IN" sz="1800" b="1" dirty="0">
              <a:latin typeface="+mn-lt"/>
              <a:cs typeface="Times New Roman" panose="02020603050405020304" pitchFamily="18" charset="0"/>
            </a:rPr>
            <a:t>Endocarditis</a:t>
          </a:r>
        </a:p>
      </dgm:t>
    </dgm:pt>
    <dgm:pt modelId="{DC9DE775-7534-45A2-9365-884D9985BA9F}" type="parTrans" cxnId="{E972AC26-C75B-4F10-A3F8-605E3042428A}">
      <dgm:prSet/>
      <dgm:spPr/>
      <dgm:t>
        <a:bodyPr/>
        <a:lstStyle/>
        <a:p>
          <a:endParaRPr lang="en-IN" sz="1400" b="1">
            <a:latin typeface="+mn-lt"/>
          </a:endParaRPr>
        </a:p>
      </dgm:t>
    </dgm:pt>
    <dgm:pt modelId="{55E37007-336C-4C52-A252-8839D2C6FA3A}" type="sibTrans" cxnId="{E972AC26-C75B-4F10-A3F8-605E3042428A}">
      <dgm:prSet/>
      <dgm:spPr/>
      <dgm:t>
        <a:bodyPr/>
        <a:lstStyle/>
        <a:p>
          <a:endParaRPr lang="en-IN" sz="1400" b="1">
            <a:latin typeface="+mn-lt"/>
          </a:endParaRPr>
        </a:p>
      </dgm:t>
    </dgm:pt>
    <dgm:pt modelId="{5A4DC500-FA36-4106-AF9B-73DDCEBE8A43}">
      <dgm:prSet phldrT="[Text]" custT="1"/>
      <dgm:spPr>
        <a:solidFill>
          <a:srgbClr val="7030A0"/>
        </a:solidFill>
      </dgm:spPr>
      <dgm:t>
        <a:bodyPr/>
        <a:lstStyle/>
        <a:p>
          <a:r>
            <a:rPr lang="en-IN" sz="1800" b="1" dirty="0">
              <a:latin typeface="+mn-lt"/>
              <a:cs typeface="Times New Roman" panose="02020603050405020304" pitchFamily="18" charset="0"/>
            </a:rPr>
            <a:t>Pneumonia</a:t>
          </a:r>
        </a:p>
      </dgm:t>
    </dgm:pt>
    <dgm:pt modelId="{961712E7-5B7C-4F26-91AF-87061C8CCB7E}" type="parTrans" cxnId="{E05924E2-19EF-405B-BAEB-12D8A3761955}">
      <dgm:prSet/>
      <dgm:spPr/>
      <dgm:t>
        <a:bodyPr/>
        <a:lstStyle/>
        <a:p>
          <a:endParaRPr lang="en-IN" sz="1400" b="1">
            <a:latin typeface="+mn-lt"/>
          </a:endParaRPr>
        </a:p>
      </dgm:t>
    </dgm:pt>
    <dgm:pt modelId="{22F8596A-5DA0-4AF6-A2E7-4BCCACCE543C}" type="sibTrans" cxnId="{E05924E2-19EF-405B-BAEB-12D8A3761955}">
      <dgm:prSet/>
      <dgm:spPr/>
      <dgm:t>
        <a:bodyPr/>
        <a:lstStyle/>
        <a:p>
          <a:endParaRPr lang="en-IN" sz="1400" b="1">
            <a:latin typeface="+mn-lt"/>
          </a:endParaRPr>
        </a:p>
      </dgm:t>
    </dgm:pt>
    <dgm:pt modelId="{FEAD26EA-AB37-4C45-95E4-0F2B60D20A9A}">
      <dgm:prSet phldrT="[Text]" custT="1"/>
      <dgm:spPr>
        <a:solidFill>
          <a:schemeClr val="accent1">
            <a:lumMod val="50000"/>
          </a:schemeClr>
        </a:solidFill>
      </dgm:spPr>
      <dgm:t>
        <a:bodyPr/>
        <a:lstStyle/>
        <a:p>
          <a:r>
            <a:rPr lang="en-IN" sz="1800" b="1" dirty="0">
              <a:latin typeface="+mn-lt"/>
              <a:cs typeface="Times New Roman" panose="02020603050405020304" pitchFamily="18" charset="0"/>
            </a:rPr>
            <a:t>Cardiovascular disease</a:t>
          </a:r>
        </a:p>
      </dgm:t>
    </dgm:pt>
    <dgm:pt modelId="{B375EA0E-473F-458E-BFD6-991832399370}" type="parTrans" cxnId="{4D4AE8C5-D789-42C5-BB52-374D95D1B63B}">
      <dgm:prSet/>
      <dgm:spPr/>
      <dgm:t>
        <a:bodyPr/>
        <a:lstStyle/>
        <a:p>
          <a:endParaRPr lang="en-IN" sz="1400" b="1">
            <a:latin typeface="+mn-lt"/>
          </a:endParaRPr>
        </a:p>
      </dgm:t>
    </dgm:pt>
    <dgm:pt modelId="{439D518A-304A-4016-8159-E6FD18DD276F}" type="sibTrans" cxnId="{4D4AE8C5-D789-42C5-BB52-374D95D1B63B}">
      <dgm:prSet/>
      <dgm:spPr/>
      <dgm:t>
        <a:bodyPr/>
        <a:lstStyle/>
        <a:p>
          <a:endParaRPr lang="en-IN" sz="1400" b="1">
            <a:latin typeface="+mn-lt"/>
          </a:endParaRPr>
        </a:p>
      </dgm:t>
    </dgm:pt>
    <dgm:pt modelId="{CCB752BC-0FBB-43A4-8BB6-39A762074015}">
      <dgm:prSet phldrT="[Text]" custT="1"/>
      <dgm:spPr>
        <a:solidFill>
          <a:srgbClr val="C00000"/>
        </a:solidFill>
      </dgm:spPr>
      <dgm:t>
        <a:bodyPr/>
        <a:lstStyle/>
        <a:p>
          <a:r>
            <a:rPr lang="en-IN" sz="1800" b="1" dirty="0">
              <a:latin typeface="+mn-lt"/>
              <a:cs typeface="Times New Roman" panose="02020603050405020304" pitchFamily="18" charset="0"/>
            </a:rPr>
            <a:t>HIV</a:t>
          </a:r>
        </a:p>
      </dgm:t>
    </dgm:pt>
    <dgm:pt modelId="{BC7511E7-48A5-49CE-B42F-3403723867BC}" type="parTrans" cxnId="{39C5EBF5-5403-4892-94FD-287057E10936}">
      <dgm:prSet/>
      <dgm:spPr/>
      <dgm:t>
        <a:bodyPr/>
        <a:lstStyle/>
        <a:p>
          <a:endParaRPr lang="en-IN" sz="1400" b="1">
            <a:latin typeface="+mn-lt"/>
          </a:endParaRPr>
        </a:p>
      </dgm:t>
    </dgm:pt>
    <dgm:pt modelId="{F314207D-FDA7-4978-8D2D-BA6B470255E5}" type="sibTrans" cxnId="{39C5EBF5-5403-4892-94FD-287057E10936}">
      <dgm:prSet/>
      <dgm:spPr/>
      <dgm:t>
        <a:bodyPr/>
        <a:lstStyle/>
        <a:p>
          <a:endParaRPr lang="en-IN" sz="1400" b="1">
            <a:latin typeface="+mn-lt"/>
          </a:endParaRPr>
        </a:p>
      </dgm:t>
    </dgm:pt>
    <dgm:pt modelId="{CBEC6FE2-45BF-4885-948C-56CAE0C980CE}">
      <dgm:prSet phldrT="[Text]" custT="1"/>
      <dgm:spPr>
        <a:solidFill>
          <a:srgbClr val="002060"/>
        </a:solidFill>
      </dgm:spPr>
      <dgm:t>
        <a:bodyPr/>
        <a:lstStyle/>
        <a:p>
          <a:r>
            <a:rPr lang="en-IN" sz="1800" b="1" dirty="0">
              <a:latin typeface="+mn-lt"/>
              <a:cs typeface="Times New Roman" panose="02020603050405020304" pitchFamily="18" charset="0"/>
            </a:rPr>
            <a:t>Osteoporosis</a:t>
          </a:r>
          <a:endParaRPr lang="en-IN" sz="1200" b="1" dirty="0">
            <a:latin typeface="+mn-lt"/>
            <a:cs typeface="Times New Roman" panose="02020603050405020304" pitchFamily="18" charset="0"/>
          </a:endParaRPr>
        </a:p>
      </dgm:t>
    </dgm:pt>
    <dgm:pt modelId="{4297D10E-AA69-4E3B-9E15-D874AD9B58F9}" type="parTrans" cxnId="{44012E01-2048-4B88-8AE9-4DB04021F886}">
      <dgm:prSet/>
      <dgm:spPr/>
      <dgm:t>
        <a:bodyPr/>
        <a:lstStyle/>
        <a:p>
          <a:endParaRPr lang="en-IN" sz="1400" b="1">
            <a:latin typeface="+mn-lt"/>
          </a:endParaRPr>
        </a:p>
      </dgm:t>
    </dgm:pt>
    <dgm:pt modelId="{A76E6F29-5214-47EF-80D4-7FE5643D5BE7}" type="sibTrans" cxnId="{44012E01-2048-4B88-8AE9-4DB04021F886}">
      <dgm:prSet/>
      <dgm:spPr/>
      <dgm:t>
        <a:bodyPr/>
        <a:lstStyle/>
        <a:p>
          <a:endParaRPr lang="en-IN" sz="1400" b="1">
            <a:latin typeface="+mn-lt"/>
          </a:endParaRPr>
        </a:p>
      </dgm:t>
    </dgm:pt>
    <dgm:pt modelId="{DCA904FB-99A5-4DA2-BC44-59DBF66ED4AE}">
      <dgm:prSet phldrT="[Text]" custT="1"/>
      <dgm:spPr/>
      <dgm:t>
        <a:bodyPr/>
        <a:lstStyle/>
        <a:p>
          <a:r>
            <a:rPr lang="en-IN" sz="1800" b="1" dirty="0">
              <a:latin typeface="+mn-lt"/>
              <a:cs typeface="Times New Roman" panose="02020603050405020304" pitchFamily="18" charset="0"/>
            </a:rPr>
            <a:t>Diabetes</a:t>
          </a:r>
        </a:p>
      </dgm:t>
    </dgm:pt>
    <dgm:pt modelId="{54B52F1C-9DAD-4DF0-B17E-BD9F555DE0C4}" type="sibTrans" cxnId="{84F7850C-8D0D-4D7A-A0D9-156088BE55A3}">
      <dgm:prSet/>
      <dgm:spPr/>
      <dgm:t>
        <a:bodyPr/>
        <a:lstStyle/>
        <a:p>
          <a:endParaRPr lang="en-IN" sz="1400" b="1">
            <a:latin typeface="+mn-lt"/>
          </a:endParaRPr>
        </a:p>
      </dgm:t>
    </dgm:pt>
    <dgm:pt modelId="{6055A378-9FC7-4F69-A62D-F6F6437562C3}" type="parTrans" cxnId="{84F7850C-8D0D-4D7A-A0D9-156088BE55A3}">
      <dgm:prSet/>
      <dgm:spPr/>
      <dgm:t>
        <a:bodyPr/>
        <a:lstStyle/>
        <a:p>
          <a:endParaRPr lang="en-IN" sz="1400" b="1">
            <a:latin typeface="+mn-lt"/>
          </a:endParaRPr>
        </a:p>
      </dgm:t>
    </dgm:pt>
    <dgm:pt modelId="{672C348A-68D2-4266-8198-B65EE27F0B5C}" type="pres">
      <dgm:prSet presAssocID="{446F26C3-FA47-4F4D-B2A7-ADEEB5F06A78}" presName="Name0" presStyleCnt="0">
        <dgm:presLayoutVars>
          <dgm:chMax val="1"/>
          <dgm:chPref val="1"/>
          <dgm:dir/>
          <dgm:animOne val="branch"/>
          <dgm:animLvl val="lvl"/>
        </dgm:presLayoutVars>
      </dgm:prSet>
      <dgm:spPr/>
      <dgm:t>
        <a:bodyPr/>
        <a:lstStyle/>
        <a:p>
          <a:endParaRPr lang="en-US"/>
        </a:p>
      </dgm:t>
    </dgm:pt>
    <dgm:pt modelId="{604F34C0-8C59-4ACE-AED2-F38D2734F76F}" type="pres">
      <dgm:prSet presAssocID="{49553491-0B9B-41DC-B68D-29B8CD254402}" presName="Parent" presStyleLbl="node0" presStyleIdx="0" presStyleCnt="1">
        <dgm:presLayoutVars>
          <dgm:chMax val="6"/>
          <dgm:chPref val="6"/>
        </dgm:presLayoutVars>
      </dgm:prSet>
      <dgm:spPr/>
      <dgm:t>
        <a:bodyPr/>
        <a:lstStyle/>
        <a:p>
          <a:endParaRPr lang="en-US"/>
        </a:p>
      </dgm:t>
    </dgm:pt>
    <dgm:pt modelId="{12ADE0D2-765B-4E23-A83F-71937EB9C6A4}" type="pres">
      <dgm:prSet presAssocID="{0D176A68-36DA-4FA2-BD9C-4C244D67DCAA}" presName="Accent1" presStyleCnt="0"/>
      <dgm:spPr/>
      <dgm:t>
        <a:bodyPr/>
        <a:lstStyle/>
        <a:p>
          <a:endParaRPr lang="en-US"/>
        </a:p>
      </dgm:t>
    </dgm:pt>
    <dgm:pt modelId="{63429FD2-E8DD-4A53-8365-F24E75C13317}" type="pres">
      <dgm:prSet presAssocID="{0D176A68-36DA-4FA2-BD9C-4C244D67DCAA}" presName="Accent" presStyleLbl="bgShp" presStyleIdx="0" presStyleCnt="6"/>
      <dgm:spPr/>
      <dgm:t>
        <a:bodyPr/>
        <a:lstStyle/>
        <a:p>
          <a:endParaRPr lang="en-US"/>
        </a:p>
      </dgm:t>
    </dgm:pt>
    <dgm:pt modelId="{3EA8484D-94C8-4255-BFEA-2E5DD0C11F54}" type="pres">
      <dgm:prSet presAssocID="{0D176A68-36DA-4FA2-BD9C-4C244D67DCAA}" presName="Child1" presStyleLbl="node1" presStyleIdx="0" presStyleCnt="6" custScaleX="116772">
        <dgm:presLayoutVars>
          <dgm:chMax val="0"/>
          <dgm:chPref val="0"/>
          <dgm:bulletEnabled val="1"/>
        </dgm:presLayoutVars>
      </dgm:prSet>
      <dgm:spPr/>
      <dgm:t>
        <a:bodyPr/>
        <a:lstStyle/>
        <a:p>
          <a:endParaRPr lang="en-US"/>
        </a:p>
      </dgm:t>
    </dgm:pt>
    <dgm:pt modelId="{D1D922E0-ECA6-4DC4-A36C-8BEA97DFCA8A}" type="pres">
      <dgm:prSet presAssocID="{DCA904FB-99A5-4DA2-BC44-59DBF66ED4AE}" presName="Accent2" presStyleCnt="0"/>
      <dgm:spPr/>
      <dgm:t>
        <a:bodyPr/>
        <a:lstStyle/>
        <a:p>
          <a:endParaRPr lang="en-US"/>
        </a:p>
      </dgm:t>
    </dgm:pt>
    <dgm:pt modelId="{0282D906-7B96-4658-8176-4FE4F3BF7948}" type="pres">
      <dgm:prSet presAssocID="{DCA904FB-99A5-4DA2-BC44-59DBF66ED4AE}" presName="Accent" presStyleLbl="bgShp" presStyleIdx="1" presStyleCnt="6"/>
      <dgm:spPr/>
      <dgm:t>
        <a:bodyPr/>
        <a:lstStyle/>
        <a:p>
          <a:endParaRPr lang="en-US"/>
        </a:p>
      </dgm:t>
    </dgm:pt>
    <dgm:pt modelId="{4656AAAE-EFB4-4597-9857-086FBDF65504}" type="pres">
      <dgm:prSet presAssocID="{DCA904FB-99A5-4DA2-BC44-59DBF66ED4AE}" presName="Child2" presStyleLbl="node1" presStyleIdx="1" presStyleCnt="6" custScaleX="116150">
        <dgm:presLayoutVars>
          <dgm:chMax val="0"/>
          <dgm:chPref val="0"/>
          <dgm:bulletEnabled val="1"/>
        </dgm:presLayoutVars>
      </dgm:prSet>
      <dgm:spPr/>
      <dgm:t>
        <a:bodyPr/>
        <a:lstStyle/>
        <a:p>
          <a:endParaRPr lang="en-US"/>
        </a:p>
      </dgm:t>
    </dgm:pt>
    <dgm:pt modelId="{33B1B03E-0633-4BE7-B893-452C41EF9407}" type="pres">
      <dgm:prSet presAssocID="{5A4DC500-FA36-4106-AF9B-73DDCEBE8A43}" presName="Accent3" presStyleCnt="0"/>
      <dgm:spPr/>
      <dgm:t>
        <a:bodyPr/>
        <a:lstStyle/>
        <a:p>
          <a:endParaRPr lang="en-US"/>
        </a:p>
      </dgm:t>
    </dgm:pt>
    <dgm:pt modelId="{CD7D7FDC-163E-4B6F-99FF-50E3963F234A}" type="pres">
      <dgm:prSet presAssocID="{5A4DC500-FA36-4106-AF9B-73DDCEBE8A43}" presName="Accent" presStyleLbl="bgShp" presStyleIdx="2" presStyleCnt="6"/>
      <dgm:spPr/>
      <dgm:t>
        <a:bodyPr/>
        <a:lstStyle/>
        <a:p>
          <a:endParaRPr lang="en-US"/>
        </a:p>
      </dgm:t>
    </dgm:pt>
    <dgm:pt modelId="{56338BCB-554C-435E-A608-30E90076680C}" type="pres">
      <dgm:prSet presAssocID="{5A4DC500-FA36-4106-AF9B-73DDCEBE8A43}" presName="Child3" presStyleLbl="node1" presStyleIdx="2" presStyleCnt="6" custScaleX="115607">
        <dgm:presLayoutVars>
          <dgm:chMax val="0"/>
          <dgm:chPref val="0"/>
          <dgm:bulletEnabled val="1"/>
        </dgm:presLayoutVars>
      </dgm:prSet>
      <dgm:spPr/>
      <dgm:t>
        <a:bodyPr/>
        <a:lstStyle/>
        <a:p>
          <a:endParaRPr lang="en-US"/>
        </a:p>
      </dgm:t>
    </dgm:pt>
    <dgm:pt modelId="{16038DB1-FB31-4307-8BC7-C414C7639F1E}" type="pres">
      <dgm:prSet presAssocID="{FEAD26EA-AB37-4C45-95E4-0F2B60D20A9A}" presName="Accent4" presStyleCnt="0"/>
      <dgm:spPr/>
      <dgm:t>
        <a:bodyPr/>
        <a:lstStyle/>
        <a:p>
          <a:endParaRPr lang="en-US"/>
        </a:p>
      </dgm:t>
    </dgm:pt>
    <dgm:pt modelId="{FD74644C-6B6A-42CF-9530-B4D864D329D4}" type="pres">
      <dgm:prSet presAssocID="{FEAD26EA-AB37-4C45-95E4-0F2B60D20A9A}" presName="Accent" presStyleLbl="bgShp" presStyleIdx="3" presStyleCnt="6"/>
      <dgm:spPr/>
      <dgm:t>
        <a:bodyPr/>
        <a:lstStyle/>
        <a:p>
          <a:endParaRPr lang="en-US"/>
        </a:p>
      </dgm:t>
    </dgm:pt>
    <dgm:pt modelId="{551DF3C9-45D4-46B4-87B8-9A3A4B52B3B3}" type="pres">
      <dgm:prSet presAssocID="{FEAD26EA-AB37-4C45-95E4-0F2B60D20A9A}" presName="Child4" presStyleLbl="node1" presStyleIdx="3" presStyleCnt="6" custScaleX="127779">
        <dgm:presLayoutVars>
          <dgm:chMax val="0"/>
          <dgm:chPref val="0"/>
          <dgm:bulletEnabled val="1"/>
        </dgm:presLayoutVars>
      </dgm:prSet>
      <dgm:spPr/>
      <dgm:t>
        <a:bodyPr/>
        <a:lstStyle/>
        <a:p>
          <a:endParaRPr lang="en-US"/>
        </a:p>
      </dgm:t>
    </dgm:pt>
    <dgm:pt modelId="{2DECA456-00D3-4CC1-82CC-36DA5337716A}" type="pres">
      <dgm:prSet presAssocID="{CCB752BC-0FBB-43A4-8BB6-39A762074015}" presName="Accent5" presStyleCnt="0"/>
      <dgm:spPr/>
      <dgm:t>
        <a:bodyPr/>
        <a:lstStyle/>
        <a:p>
          <a:endParaRPr lang="en-US"/>
        </a:p>
      </dgm:t>
    </dgm:pt>
    <dgm:pt modelId="{E3A051AC-4DBC-4ABD-87B5-9D381865F4E7}" type="pres">
      <dgm:prSet presAssocID="{CCB752BC-0FBB-43A4-8BB6-39A762074015}" presName="Accent" presStyleLbl="bgShp" presStyleIdx="4" presStyleCnt="6"/>
      <dgm:spPr/>
      <dgm:t>
        <a:bodyPr/>
        <a:lstStyle/>
        <a:p>
          <a:endParaRPr lang="en-US"/>
        </a:p>
      </dgm:t>
    </dgm:pt>
    <dgm:pt modelId="{0606ADF8-CEA0-45FA-BC7E-BE780A48337D}" type="pres">
      <dgm:prSet presAssocID="{CCB752BC-0FBB-43A4-8BB6-39A762074015}" presName="Child5" presStyleLbl="node1" presStyleIdx="4" presStyleCnt="6" custScaleX="113281">
        <dgm:presLayoutVars>
          <dgm:chMax val="0"/>
          <dgm:chPref val="0"/>
          <dgm:bulletEnabled val="1"/>
        </dgm:presLayoutVars>
      </dgm:prSet>
      <dgm:spPr/>
      <dgm:t>
        <a:bodyPr/>
        <a:lstStyle/>
        <a:p>
          <a:endParaRPr lang="en-US"/>
        </a:p>
      </dgm:t>
    </dgm:pt>
    <dgm:pt modelId="{C2C1B41D-A28A-440F-8808-A3EE257BC578}" type="pres">
      <dgm:prSet presAssocID="{CBEC6FE2-45BF-4885-948C-56CAE0C980CE}" presName="Accent6" presStyleCnt="0"/>
      <dgm:spPr/>
      <dgm:t>
        <a:bodyPr/>
        <a:lstStyle/>
        <a:p>
          <a:endParaRPr lang="en-US"/>
        </a:p>
      </dgm:t>
    </dgm:pt>
    <dgm:pt modelId="{8AFDC8D2-CA91-430D-9D68-0D6857BB130F}" type="pres">
      <dgm:prSet presAssocID="{CBEC6FE2-45BF-4885-948C-56CAE0C980CE}" presName="Accent" presStyleLbl="bgShp" presStyleIdx="5" presStyleCnt="6"/>
      <dgm:spPr/>
      <dgm:t>
        <a:bodyPr/>
        <a:lstStyle/>
        <a:p>
          <a:endParaRPr lang="en-US"/>
        </a:p>
      </dgm:t>
    </dgm:pt>
    <dgm:pt modelId="{623808F5-5478-4C17-AB8B-D830D1533649}" type="pres">
      <dgm:prSet presAssocID="{CBEC6FE2-45BF-4885-948C-56CAE0C980CE}" presName="Child6" presStyleLbl="node1" presStyleIdx="5" presStyleCnt="6" custScaleX="117760">
        <dgm:presLayoutVars>
          <dgm:chMax val="0"/>
          <dgm:chPref val="0"/>
          <dgm:bulletEnabled val="1"/>
        </dgm:presLayoutVars>
      </dgm:prSet>
      <dgm:spPr/>
      <dgm:t>
        <a:bodyPr/>
        <a:lstStyle/>
        <a:p>
          <a:endParaRPr lang="en-US"/>
        </a:p>
      </dgm:t>
    </dgm:pt>
  </dgm:ptLst>
  <dgm:cxnLst>
    <dgm:cxn modelId="{E972AC26-C75B-4F10-A3F8-605E3042428A}" srcId="{49553491-0B9B-41DC-B68D-29B8CD254402}" destId="{0D176A68-36DA-4FA2-BD9C-4C244D67DCAA}" srcOrd="0" destOrd="0" parTransId="{DC9DE775-7534-45A2-9365-884D9985BA9F}" sibTransId="{55E37007-336C-4C52-A252-8839D2C6FA3A}"/>
    <dgm:cxn modelId="{E05924E2-19EF-405B-BAEB-12D8A3761955}" srcId="{49553491-0B9B-41DC-B68D-29B8CD254402}" destId="{5A4DC500-FA36-4106-AF9B-73DDCEBE8A43}" srcOrd="2" destOrd="0" parTransId="{961712E7-5B7C-4F26-91AF-87061C8CCB7E}" sibTransId="{22F8596A-5DA0-4AF6-A2E7-4BCCACCE543C}"/>
    <dgm:cxn modelId="{DACAF91A-A3A7-46CB-8FE2-6D918C69D068}" srcId="{446F26C3-FA47-4F4D-B2A7-ADEEB5F06A78}" destId="{49553491-0B9B-41DC-B68D-29B8CD254402}" srcOrd="0" destOrd="0" parTransId="{2BB09454-BB03-4F6A-88A2-3E05A4DB627E}" sibTransId="{6DDC20B6-4ED1-4462-B0B9-7A1078B61985}"/>
    <dgm:cxn modelId="{44012E01-2048-4B88-8AE9-4DB04021F886}" srcId="{49553491-0B9B-41DC-B68D-29B8CD254402}" destId="{CBEC6FE2-45BF-4885-948C-56CAE0C980CE}" srcOrd="5" destOrd="0" parTransId="{4297D10E-AA69-4E3B-9E15-D874AD9B58F9}" sibTransId="{A76E6F29-5214-47EF-80D4-7FE5643D5BE7}"/>
    <dgm:cxn modelId="{4D4AE8C5-D789-42C5-BB52-374D95D1B63B}" srcId="{49553491-0B9B-41DC-B68D-29B8CD254402}" destId="{FEAD26EA-AB37-4C45-95E4-0F2B60D20A9A}" srcOrd="3" destOrd="0" parTransId="{B375EA0E-473F-458E-BFD6-991832399370}" sibTransId="{439D518A-304A-4016-8159-E6FD18DD276F}"/>
    <dgm:cxn modelId="{FA7DD78E-1D07-4CE0-94F8-376145F1948D}" type="presOf" srcId="{CBEC6FE2-45BF-4885-948C-56CAE0C980CE}" destId="{623808F5-5478-4C17-AB8B-D830D1533649}" srcOrd="0" destOrd="0" presId="urn:microsoft.com/office/officeart/2011/layout/HexagonRadial"/>
    <dgm:cxn modelId="{E46D3FF3-A56D-43C1-8212-E2970E870A8C}" type="presOf" srcId="{FEAD26EA-AB37-4C45-95E4-0F2B60D20A9A}" destId="{551DF3C9-45D4-46B4-87B8-9A3A4B52B3B3}" srcOrd="0" destOrd="0" presId="urn:microsoft.com/office/officeart/2011/layout/HexagonRadial"/>
    <dgm:cxn modelId="{39C5EBF5-5403-4892-94FD-287057E10936}" srcId="{49553491-0B9B-41DC-B68D-29B8CD254402}" destId="{CCB752BC-0FBB-43A4-8BB6-39A762074015}" srcOrd="4" destOrd="0" parTransId="{BC7511E7-48A5-49CE-B42F-3403723867BC}" sibTransId="{F314207D-FDA7-4978-8D2D-BA6B470255E5}"/>
    <dgm:cxn modelId="{84F7850C-8D0D-4D7A-A0D9-156088BE55A3}" srcId="{49553491-0B9B-41DC-B68D-29B8CD254402}" destId="{DCA904FB-99A5-4DA2-BC44-59DBF66ED4AE}" srcOrd="1" destOrd="0" parTransId="{6055A378-9FC7-4F69-A62D-F6F6437562C3}" sibTransId="{54B52F1C-9DAD-4DF0-B17E-BD9F555DE0C4}"/>
    <dgm:cxn modelId="{9031EE7C-5231-47E0-A80A-F36A6AB14348}" type="presOf" srcId="{49553491-0B9B-41DC-B68D-29B8CD254402}" destId="{604F34C0-8C59-4ACE-AED2-F38D2734F76F}" srcOrd="0" destOrd="0" presId="urn:microsoft.com/office/officeart/2011/layout/HexagonRadial"/>
    <dgm:cxn modelId="{20F7E085-E03A-41ED-ADFA-CB45BE4DD7C0}" type="presOf" srcId="{5A4DC500-FA36-4106-AF9B-73DDCEBE8A43}" destId="{56338BCB-554C-435E-A608-30E90076680C}" srcOrd="0" destOrd="0" presId="urn:microsoft.com/office/officeart/2011/layout/HexagonRadial"/>
    <dgm:cxn modelId="{37A9899C-B3AB-4D68-8820-7FE6CE6AE365}" type="presOf" srcId="{0D176A68-36DA-4FA2-BD9C-4C244D67DCAA}" destId="{3EA8484D-94C8-4255-BFEA-2E5DD0C11F54}" srcOrd="0" destOrd="0" presId="urn:microsoft.com/office/officeart/2011/layout/HexagonRadial"/>
    <dgm:cxn modelId="{24B4CC09-A598-4C07-9E32-41F3F2099696}" type="presOf" srcId="{CCB752BC-0FBB-43A4-8BB6-39A762074015}" destId="{0606ADF8-CEA0-45FA-BC7E-BE780A48337D}" srcOrd="0" destOrd="0" presId="urn:microsoft.com/office/officeart/2011/layout/HexagonRadial"/>
    <dgm:cxn modelId="{4D0655C7-BAB7-44DE-8745-CC90367E72B4}" type="presOf" srcId="{446F26C3-FA47-4F4D-B2A7-ADEEB5F06A78}" destId="{672C348A-68D2-4266-8198-B65EE27F0B5C}" srcOrd="0" destOrd="0" presId="urn:microsoft.com/office/officeart/2011/layout/HexagonRadial"/>
    <dgm:cxn modelId="{AE61B448-C14A-4038-8F36-2394B100FD69}" type="presOf" srcId="{DCA904FB-99A5-4DA2-BC44-59DBF66ED4AE}" destId="{4656AAAE-EFB4-4597-9857-086FBDF65504}" srcOrd="0" destOrd="0" presId="urn:microsoft.com/office/officeart/2011/layout/HexagonRadial"/>
    <dgm:cxn modelId="{B1459154-BAEB-41B1-8DD1-CF9ED0C4760A}" type="presParOf" srcId="{672C348A-68D2-4266-8198-B65EE27F0B5C}" destId="{604F34C0-8C59-4ACE-AED2-F38D2734F76F}" srcOrd="0" destOrd="0" presId="urn:microsoft.com/office/officeart/2011/layout/HexagonRadial"/>
    <dgm:cxn modelId="{F193D882-DED3-4A0E-A7B5-9A45D3EDA852}" type="presParOf" srcId="{672C348A-68D2-4266-8198-B65EE27F0B5C}" destId="{12ADE0D2-765B-4E23-A83F-71937EB9C6A4}" srcOrd="1" destOrd="0" presId="urn:microsoft.com/office/officeart/2011/layout/HexagonRadial"/>
    <dgm:cxn modelId="{8B3F5411-EBF4-48F6-A862-5978DA366BC8}" type="presParOf" srcId="{12ADE0D2-765B-4E23-A83F-71937EB9C6A4}" destId="{63429FD2-E8DD-4A53-8365-F24E75C13317}" srcOrd="0" destOrd="0" presId="urn:microsoft.com/office/officeart/2011/layout/HexagonRadial"/>
    <dgm:cxn modelId="{68752441-927B-4D2C-ABF3-8BA028BE459F}" type="presParOf" srcId="{672C348A-68D2-4266-8198-B65EE27F0B5C}" destId="{3EA8484D-94C8-4255-BFEA-2E5DD0C11F54}" srcOrd="2" destOrd="0" presId="urn:microsoft.com/office/officeart/2011/layout/HexagonRadial"/>
    <dgm:cxn modelId="{0819F51E-5E9D-42E6-8F1A-78432CC1F1ED}" type="presParOf" srcId="{672C348A-68D2-4266-8198-B65EE27F0B5C}" destId="{D1D922E0-ECA6-4DC4-A36C-8BEA97DFCA8A}" srcOrd="3" destOrd="0" presId="urn:microsoft.com/office/officeart/2011/layout/HexagonRadial"/>
    <dgm:cxn modelId="{F8C3D0D0-9DC6-4DD5-A7E1-1D381296C2E2}" type="presParOf" srcId="{D1D922E0-ECA6-4DC4-A36C-8BEA97DFCA8A}" destId="{0282D906-7B96-4658-8176-4FE4F3BF7948}" srcOrd="0" destOrd="0" presId="urn:microsoft.com/office/officeart/2011/layout/HexagonRadial"/>
    <dgm:cxn modelId="{9F61B898-B967-42D1-9387-41BA7925CDA4}" type="presParOf" srcId="{672C348A-68D2-4266-8198-B65EE27F0B5C}" destId="{4656AAAE-EFB4-4597-9857-086FBDF65504}" srcOrd="4" destOrd="0" presId="urn:microsoft.com/office/officeart/2011/layout/HexagonRadial"/>
    <dgm:cxn modelId="{012E54A2-6CC1-4CE0-B55F-CF53F08A8FDC}" type="presParOf" srcId="{672C348A-68D2-4266-8198-B65EE27F0B5C}" destId="{33B1B03E-0633-4BE7-B893-452C41EF9407}" srcOrd="5" destOrd="0" presId="urn:microsoft.com/office/officeart/2011/layout/HexagonRadial"/>
    <dgm:cxn modelId="{673F015C-9F6E-456B-97B1-445AE017304D}" type="presParOf" srcId="{33B1B03E-0633-4BE7-B893-452C41EF9407}" destId="{CD7D7FDC-163E-4B6F-99FF-50E3963F234A}" srcOrd="0" destOrd="0" presId="urn:microsoft.com/office/officeart/2011/layout/HexagonRadial"/>
    <dgm:cxn modelId="{EB69E288-6BFE-45F2-89D3-249150213CEC}" type="presParOf" srcId="{672C348A-68D2-4266-8198-B65EE27F0B5C}" destId="{56338BCB-554C-435E-A608-30E90076680C}" srcOrd="6" destOrd="0" presId="urn:microsoft.com/office/officeart/2011/layout/HexagonRadial"/>
    <dgm:cxn modelId="{6634C673-C68C-4D80-ACDF-0952E5778CE0}" type="presParOf" srcId="{672C348A-68D2-4266-8198-B65EE27F0B5C}" destId="{16038DB1-FB31-4307-8BC7-C414C7639F1E}" srcOrd="7" destOrd="0" presId="urn:microsoft.com/office/officeart/2011/layout/HexagonRadial"/>
    <dgm:cxn modelId="{45DF4EC7-3FFB-48C2-826C-FE7F01B17341}" type="presParOf" srcId="{16038DB1-FB31-4307-8BC7-C414C7639F1E}" destId="{FD74644C-6B6A-42CF-9530-B4D864D329D4}" srcOrd="0" destOrd="0" presId="urn:microsoft.com/office/officeart/2011/layout/HexagonRadial"/>
    <dgm:cxn modelId="{4F122D1C-936F-4318-86DD-5A548307CB97}" type="presParOf" srcId="{672C348A-68D2-4266-8198-B65EE27F0B5C}" destId="{551DF3C9-45D4-46B4-87B8-9A3A4B52B3B3}" srcOrd="8" destOrd="0" presId="urn:microsoft.com/office/officeart/2011/layout/HexagonRadial"/>
    <dgm:cxn modelId="{05A0EEA9-B19C-43BC-B748-57878A80EFE4}" type="presParOf" srcId="{672C348A-68D2-4266-8198-B65EE27F0B5C}" destId="{2DECA456-00D3-4CC1-82CC-36DA5337716A}" srcOrd="9" destOrd="0" presId="urn:microsoft.com/office/officeart/2011/layout/HexagonRadial"/>
    <dgm:cxn modelId="{D09CF9F8-A108-47BF-A5AD-D4F50D59480F}" type="presParOf" srcId="{2DECA456-00D3-4CC1-82CC-36DA5337716A}" destId="{E3A051AC-4DBC-4ABD-87B5-9D381865F4E7}" srcOrd="0" destOrd="0" presId="urn:microsoft.com/office/officeart/2011/layout/HexagonRadial"/>
    <dgm:cxn modelId="{1A911677-3A91-4284-A821-BB9968ABDEEA}" type="presParOf" srcId="{672C348A-68D2-4266-8198-B65EE27F0B5C}" destId="{0606ADF8-CEA0-45FA-BC7E-BE780A48337D}" srcOrd="10" destOrd="0" presId="urn:microsoft.com/office/officeart/2011/layout/HexagonRadial"/>
    <dgm:cxn modelId="{8032A6F2-3EDA-46D7-A49A-5B58B09FD075}" type="presParOf" srcId="{672C348A-68D2-4266-8198-B65EE27F0B5C}" destId="{C2C1B41D-A28A-440F-8808-A3EE257BC578}" srcOrd="11" destOrd="0" presId="urn:microsoft.com/office/officeart/2011/layout/HexagonRadial"/>
    <dgm:cxn modelId="{F770AB34-C611-41BF-BD35-539F1896DA0A}" type="presParOf" srcId="{C2C1B41D-A28A-440F-8808-A3EE257BC578}" destId="{8AFDC8D2-CA91-430D-9D68-0D6857BB130F}" srcOrd="0" destOrd="0" presId="urn:microsoft.com/office/officeart/2011/layout/HexagonRadial"/>
    <dgm:cxn modelId="{108CC09B-28F8-4156-A856-4E747460E3B5}" type="presParOf" srcId="{672C348A-68D2-4266-8198-B65EE27F0B5C}" destId="{623808F5-5478-4C17-AB8B-D830D1533649}"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F34C0-8C59-4ACE-AED2-F38D2734F76F}">
      <dsp:nvSpPr>
        <dsp:cNvPr id="0" name=""/>
        <dsp:cNvSpPr/>
      </dsp:nvSpPr>
      <dsp:spPr>
        <a:xfrm>
          <a:off x="1509313" y="1951243"/>
          <a:ext cx="2265409" cy="1959670"/>
        </a:xfrm>
        <a:prstGeom prst="hexagon">
          <a:avLst>
            <a:gd name="adj" fmla="val 28570"/>
            <a:gd name="vf" fmla="val 11547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b="1" kern="1200" dirty="0">
              <a:latin typeface="+mn-lt"/>
              <a:cs typeface="Times New Roman" panose="02020603050405020304" pitchFamily="18" charset="0"/>
            </a:rPr>
            <a:t>Conditions can be linked to oral hygiene</a:t>
          </a:r>
        </a:p>
      </dsp:txBody>
      <dsp:txXfrm>
        <a:off x="1884723" y="2275988"/>
        <a:ext cx="1514589" cy="1310180"/>
      </dsp:txXfrm>
    </dsp:sp>
    <dsp:sp modelId="{0282D906-7B96-4658-8176-4FE4F3BF7948}">
      <dsp:nvSpPr>
        <dsp:cNvPr id="0" name=""/>
        <dsp:cNvSpPr/>
      </dsp:nvSpPr>
      <dsp:spPr>
        <a:xfrm>
          <a:off x="2927895" y="1013673"/>
          <a:ext cx="854732" cy="73646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A8484D-94C8-4255-BFEA-2E5DD0C11F54}">
      <dsp:nvSpPr>
        <dsp:cNvPr id="0" name=""/>
        <dsp:cNvSpPr/>
      </dsp:nvSpPr>
      <dsp:spPr>
        <a:xfrm>
          <a:off x="1562305" y="168921"/>
          <a:ext cx="2167856" cy="1606079"/>
        </a:xfrm>
        <a:prstGeom prst="hexagon">
          <a:avLst>
            <a:gd name="adj" fmla="val 28570"/>
            <a:gd name="vf" fmla="val 11547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b="1" kern="1200" dirty="0">
              <a:latin typeface="+mn-lt"/>
              <a:cs typeface="Times New Roman" panose="02020603050405020304" pitchFamily="18" charset="0"/>
            </a:rPr>
            <a:t>Endocarditis</a:t>
          </a:r>
        </a:p>
      </dsp:txBody>
      <dsp:txXfrm>
        <a:off x="1895912" y="416077"/>
        <a:ext cx="1500642" cy="1111767"/>
      </dsp:txXfrm>
    </dsp:sp>
    <dsp:sp modelId="{CD7D7FDC-163E-4B6F-99FF-50E3963F234A}">
      <dsp:nvSpPr>
        <dsp:cNvPr id="0" name=""/>
        <dsp:cNvSpPr/>
      </dsp:nvSpPr>
      <dsp:spPr>
        <a:xfrm>
          <a:off x="3925434" y="2390470"/>
          <a:ext cx="854732" cy="73646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56AAAE-EFB4-4597-9857-086FBDF65504}">
      <dsp:nvSpPr>
        <dsp:cNvPr id="0" name=""/>
        <dsp:cNvSpPr/>
      </dsp:nvSpPr>
      <dsp:spPr>
        <a:xfrm>
          <a:off x="3270693" y="1156767"/>
          <a:ext cx="2156309" cy="1606079"/>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b="1" kern="1200" dirty="0">
              <a:latin typeface="+mn-lt"/>
              <a:cs typeface="Times New Roman" panose="02020603050405020304" pitchFamily="18" charset="0"/>
            </a:rPr>
            <a:t>Diabetes</a:t>
          </a:r>
        </a:p>
      </dsp:txBody>
      <dsp:txXfrm>
        <a:off x="3603338" y="1404530"/>
        <a:ext cx="1491019" cy="1110553"/>
      </dsp:txXfrm>
    </dsp:sp>
    <dsp:sp modelId="{FD74644C-6B6A-42CF-9530-B4D864D329D4}">
      <dsp:nvSpPr>
        <dsp:cNvPr id="0" name=""/>
        <dsp:cNvSpPr/>
      </dsp:nvSpPr>
      <dsp:spPr>
        <a:xfrm>
          <a:off x="3232479" y="3944616"/>
          <a:ext cx="854732" cy="73646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338BCB-554C-435E-A608-30E90076680C}">
      <dsp:nvSpPr>
        <dsp:cNvPr id="0" name=""/>
        <dsp:cNvSpPr/>
      </dsp:nvSpPr>
      <dsp:spPr>
        <a:xfrm>
          <a:off x="3275733" y="3098758"/>
          <a:ext cx="2146228" cy="1606079"/>
        </a:xfrm>
        <a:prstGeom prst="hexagon">
          <a:avLst>
            <a:gd name="adj" fmla="val 2857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b="1" kern="1200" dirty="0">
              <a:latin typeface="+mn-lt"/>
              <a:cs typeface="Times New Roman" panose="02020603050405020304" pitchFamily="18" charset="0"/>
            </a:rPr>
            <a:t>Pneumonia</a:t>
          </a:r>
        </a:p>
      </dsp:txBody>
      <dsp:txXfrm>
        <a:off x="3607538" y="3347056"/>
        <a:ext cx="1482618" cy="1109483"/>
      </dsp:txXfrm>
    </dsp:sp>
    <dsp:sp modelId="{E3A051AC-4DBC-4ABD-87B5-9D381865F4E7}">
      <dsp:nvSpPr>
        <dsp:cNvPr id="0" name=""/>
        <dsp:cNvSpPr/>
      </dsp:nvSpPr>
      <dsp:spPr>
        <a:xfrm>
          <a:off x="1513529" y="4105942"/>
          <a:ext cx="854732" cy="73646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1DF3C9-45D4-46B4-87B8-9A3A4B52B3B3}">
      <dsp:nvSpPr>
        <dsp:cNvPr id="0" name=""/>
        <dsp:cNvSpPr/>
      </dsp:nvSpPr>
      <dsp:spPr>
        <a:xfrm>
          <a:off x="1460133" y="4087710"/>
          <a:ext cx="2372200" cy="1606079"/>
        </a:xfrm>
        <a:prstGeom prst="hexagon">
          <a:avLst>
            <a:gd name="adj" fmla="val 28570"/>
            <a:gd name="vf" fmla="val 11547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b="1" kern="1200" dirty="0">
              <a:latin typeface="+mn-lt"/>
              <a:cs typeface="Times New Roman" panose="02020603050405020304" pitchFamily="18" charset="0"/>
            </a:rPr>
            <a:t>Cardiovascular disease</a:t>
          </a:r>
        </a:p>
      </dsp:txBody>
      <dsp:txXfrm>
        <a:off x="1810769" y="4325105"/>
        <a:ext cx="1670928" cy="1131289"/>
      </dsp:txXfrm>
    </dsp:sp>
    <dsp:sp modelId="{8AFDC8D2-CA91-430D-9D68-0D6857BB130F}">
      <dsp:nvSpPr>
        <dsp:cNvPr id="0" name=""/>
        <dsp:cNvSpPr/>
      </dsp:nvSpPr>
      <dsp:spPr>
        <a:xfrm>
          <a:off x="499654" y="2729697"/>
          <a:ext cx="854732" cy="73646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06ADF8-CEA0-45FA-BC7E-BE780A48337D}">
      <dsp:nvSpPr>
        <dsp:cNvPr id="0" name=""/>
        <dsp:cNvSpPr/>
      </dsp:nvSpPr>
      <dsp:spPr>
        <a:xfrm>
          <a:off x="-115807" y="3099863"/>
          <a:ext cx="2103046" cy="1606079"/>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b="1" kern="1200" dirty="0">
              <a:latin typeface="+mn-lt"/>
              <a:cs typeface="Times New Roman" panose="02020603050405020304" pitchFamily="18" charset="0"/>
            </a:rPr>
            <a:t>HIV</a:t>
          </a:r>
        </a:p>
      </dsp:txBody>
      <dsp:txXfrm>
        <a:off x="212399" y="3350511"/>
        <a:ext cx="1446634" cy="1104783"/>
      </dsp:txXfrm>
    </dsp:sp>
    <dsp:sp modelId="{623808F5-5478-4C17-AB8B-D830D1533649}">
      <dsp:nvSpPr>
        <dsp:cNvPr id="0" name=""/>
        <dsp:cNvSpPr/>
      </dsp:nvSpPr>
      <dsp:spPr>
        <a:xfrm>
          <a:off x="-157383" y="1154557"/>
          <a:ext cx="2186198" cy="1606079"/>
        </a:xfrm>
        <a:prstGeom prst="hexagon">
          <a:avLst>
            <a:gd name="adj" fmla="val 2857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b="1" kern="1200" dirty="0">
              <a:latin typeface="+mn-lt"/>
              <a:cs typeface="Times New Roman" panose="02020603050405020304" pitchFamily="18" charset="0"/>
            </a:rPr>
            <a:t>Osteoporosis</a:t>
          </a:r>
          <a:endParaRPr lang="en-IN" sz="1200" b="1" kern="1200" dirty="0">
            <a:latin typeface="+mn-lt"/>
            <a:cs typeface="Times New Roman" panose="02020603050405020304" pitchFamily="18" charset="0"/>
          </a:endParaRPr>
        </a:p>
      </dsp:txBody>
      <dsp:txXfrm>
        <a:off x="177752" y="1400762"/>
        <a:ext cx="1515928" cy="1113669"/>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25888-74B2-4836-A5BD-10C8DE29FC31}" type="datetimeFigureOut">
              <a:rPr lang="en-US" smtClean="0"/>
              <a:pPr/>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3320E-11EE-4383-A16D-A8B23EC2C9E7}" type="slidenum">
              <a:rPr lang="en-US" smtClean="0"/>
              <a:pPr/>
              <a:t>‹#›</a:t>
            </a:fld>
            <a:endParaRPr lang="en-US"/>
          </a:p>
        </p:txBody>
      </p:sp>
    </p:spTree>
    <p:extLst>
      <p:ext uri="{BB962C8B-B14F-4D97-AF65-F5344CB8AC3E}">
        <p14:creationId xmlns:p14="http://schemas.microsoft.com/office/powerpoint/2010/main" val="174628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 is very rich culturally</a:t>
            </a:r>
            <a:r>
              <a:rPr lang="en-US" baseline="0" dirty="0"/>
              <a:t> </a:t>
            </a:r>
            <a:endParaRPr lang="en-US" dirty="0"/>
          </a:p>
        </p:txBody>
      </p:sp>
      <p:sp>
        <p:nvSpPr>
          <p:cNvPr id="4" name="Slide Number Placeholder 3"/>
          <p:cNvSpPr>
            <a:spLocks noGrp="1"/>
          </p:cNvSpPr>
          <p:nvPr>
            <p:ph type="sldNum" sz="quarter" idx="10"/>
          </p:nvPr>
        </p:nvSpPr>
        <p:spPr/>
        <p:txBody>
          <a:bodyPr/>
          <a:lstStyle/>
          <a:p>
            <a:fld id="{8A93320E-11EE-4383-A16D-A8B23EC2C9E7}" type="slidenum">
              <a:rPr lang="en-US" smtClean="0"/>
              <a:pPr/>
              <a:t>4</a:t>
            </a:fld>
            <a:endParaRPr lang="en-US"/>
          </a:p>
        </p:txBody>
      </p:sp>
    </p:spTree>
    <p:extLst>
      <p:ext uri="{BB962C8B-B14F-4D97-AF65-F5344CB8AC3E}">
        <p14:creationId xmlns:p14="http://schemas.microsoft.com/office/powerpoint/2010/main" val="69070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A93320E-11EE-4383-A16D-A8B23EC2C9E7}" type="slidenum">
              <a:rPr lang="en-US" smtClean="0"/>
              <a:pPr/>
              <a:t>28</a:t>
            </a:fld>
            <a:endParaRPr lang="en-US"/>
          </a:p>
        </p:txBody>
      </p:sp>
    </p:spTree>
    <p:extLst>
      <p:ext uri="{BB962C8B-B14F-4D97-AF65-F5344CB8AC3E}">
        <p14:creationId xmlns:p14="http://schemas.microsoft.com/office/powerpoint/2010/main" val="722321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 is very rich culturally</a:t>
            </a:r>
            <a:r>
              <a:rPr lang="en-US" baseline="0" dirty="0"/>
              <a:t> </a:t>
            </a:r>
            <a:endParaRPr lang="en-US" dirty="0"/>
          </a:p>
        </p:txBody>
      </p:sp>
      <p:sp>
        <p:nvSpPr>
          <p:cNvPr id="4" name="Slide Number Placeholder 3"/>
          <p:cNvSpPr>
            <a:spLocks noGrp="1"/>
          </p:cNvSpPr>
          <p:nvPr>
            <p:ph type="sldNum" sz="quarter" idx="10"/>
          </p:nvPr>
        </p:nvSpPr>
        <p:spPr/>
        <p:txBody>
          <a:bodyPr/>
          <a:lstStyle/>
          <a:p>
            <a:fld id="{8A93320E-11EE-4383-A16D-A8B23EC2C9E7}" type="slidenum">
              <a:rPr lang="en-US" smtClean="0"/>
              <a:pPr/>
              <a:t>30</a:t>
            </a:fld>
            <a:endParaRPr lang="en-US"/>
          </a:p>
        </p:txBody>
      </p:sp>
    </p:spTree>
    <p:extLst>
      <p:ext uri="{BB962C8B-B14F-4D97-AF65-F5344CB8AC3E}">
        <p14:creationId xmlns:p14="http://schemas.microsoft.com/office/powerpoint/2010/main" val="2198803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 is very rich culturally</a:t>
            </a:r>
            <a:r>
              <a:rPr lang="en-US" baseline="0" dirty="0"/>
              <a:t> </a:t>
            </a:r>
            <a:endParaRPr lang="en-US" dirty="0"/>
          </a:p>
        </p:txBody>
      </p:sp>
      <p:sp>
        <p:nvSpPr>
          <p:cNvPr id="4" name="Slide Number Placeholder 3"/>
          <p:cNvSpPr>
            <a:spLocks noGrp="1"/>
          </p:cNvSpPr>
          <p:nvPr>
            <p:ph type="sldNum" sz="quarter" idx="10"/>
          </p:nvPr>
        </p:nvSpPr>
        <p:spPr/>
        <p:txBody>
          <a:bodyPr/>
          <a:lstStyle/>
          <a:p>
            <a:fld id="{8A93320E-11EE-4383-A16D-A8B23EC2C9E7}" type="slidenum">
              <a:rPr lang="en-US" smtClean="0"/>
              <a:pPr/>
              <a:t>31</a:t>
            </a:fld>
            <a:endParaRPr lang="en-US"/>
          </a:p>
        </p:txBody>
      </p:sp>
    </p:spTree>
    <p:extLst>
      <p:ext uri="{BB962C8B-B14F-4D97-AF65-F5344CB8AC3E}">
        <p14:creationId xmlns:p14="http://schemas.microsoft.com/office/powerpoint/2010/main" val="3610840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 is very rich culturally</a:t>
            </a:r>
            <a:r>
              <a:rPr lang="en-US" baseline="0" dirty="0"/>
              <a:t> </a:t>
            </a:r>
            <a:endParaRPr lang="en-US" dirty="0"/>
          </a:p>
        </p:txBody>
      </p:sp>
      <p:sp>
        <p:nvSpPr>
          <p:cNvPr id="4" name="Slide Number Placeholder 3"/>
          <p:cNvSpPr>
            <a:spLocks noGrp="1"/>
          </p:cNvSpPr>
          <p:nvPr>
            <p:ph type="sldNum" sz="quarter" idx="10"/>
          </p:nvPr>
        </p:nvSpPr>
        <p:spPr/>
        <p:txBody>
          <a:bodyPr/>
          <a:lstStyle/>
          <a:p>
            <a:fld id="{8A93320E-11EE-4383-A16D-A8B23EC2C9E7}" type="slidenum">
              <a:rPr lang="en-US" smtClean="0"/>
              <a:pPr/>
              <a:t>32</a:t>
            </a:fld>
            <a:endParaRPr lang="en-US"/>
          </a:p>
        </p:txBody>
      </p:sp>
    </p:spTree>
    <p:extLst>
      <p:ext uri="{BB962C8B-B14F-4D97-AF65-F5344CB8AC3E}">
        <p14:creationId xmlns:p14="http://schemas.microsoft.com/office/powerpoint/2010/main" val="3166396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DF040-D173-9A5F-9317-7D4035E5E9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D0E1ABE-DEAE-04C1-B2FB-A43FB1EF91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D538EE9-59E4-6348-E789-3E1E9DB4EC00}"/>
              </a:ext>
            </a:extLst>
          </p:cNvPr>
          <p:cNvSpPr>
            <a:spLocks noGrp="1"/>
          </p:cNvSpPr>
          <p:nvPr>
            <p:ph type="dt" sz="half" idx="10"/>
          </p:nvPr>
        </p:nvSpPr>
        <p:spPr/>
        <p:txBody>
          <a:bodyPr/>
          <a:lstStyle/>
          <a:p>
            <a:fld id="{2DA2B6C6-D540-4ED2-922A-20B3EEF90D0E}" type="datetimeFigureOut">
              <a:rPr lang="en-IN" smtClean="0"/>
              <a:pPr/>
              <a:t>18-04-2024</a:t>
            </a:fld>
            <a:endParaRPr lang="en-IN"/>
          </a:p>
        </p:txBody>
      </p:sp>
      <p:sp>
        <p:nvSpPr>
          <p:cNvPr id="5" name="Footer Placeholder 4">
            <a:extLst>
              <a:ext uri="{FF2B5EF4-FFF2-40B4-BE49-F238E27FC236}">
                <a16:creationId xmlns:a16="http://schemas.microsoft.com/office/drawing/2014/main" id="{A3DFAA28-E73E-674F-A86C-B953CA9B5D9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B16E118-2B3D-5BEA-BD0A-F26135AEA154}"/>
              </a:ext>
            </a:extLst>
          </p:cNvPr>
          <p:cNvSpPr>
            <a:spLocks noGrp="1"/>
          </p:cNvSpPr>
          <p:nvPr>
            <p:ph type="sldNum" sz="quarter" idx="12"/>
          </p:nvPr>
        </p:nvSpPr>
        <p:spPr/>
        <p:txBody>
          <a:bodyPr/>
          <a:lstStyle/>
          <a:p>
            <a:fld id="{FD590275-1921-404F-8235-2761BB4385B9}" type="slidenum">
              <a:rPr lang="en-IN" smtClean="0"/>
              <a:pPr/>
              <a:t>‹#›</a:t>
            </a:fld>
            <a:endParaRPr lang="en-IN"/>
          </a:p>
        </p:txBody>
      </p:sp>
    </p:spTree>
    <p:extLst>
      <p:ext uri="{BB962C8B-B14F-4D97-AF65-F5344CB8AC3E}">
        <p14:creationId xmlns:p14="http://schemas.microsoft.com/office/powerpoint/2010/main" val="35985323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129EA-B0C0-F535-EF1B-2D8BE72A34C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7A5107C-AAB9-CA9B-C5C0-07BF684CF0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32CD4C-1866-850B-347D-AE9B714764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01BBB23-0E93-5B2B-31B1-D7A768BF37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3F2CE9-5A3F-F746-6C4D-172099479E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7A9C680-EFC2-804D-545C-3719D62E3C13}"/>
              </a:ext>
            </a:extLst>
          </p:cNvPr>
          <p:cNvSpPr>
            <a:spLocks noGrp="1"/>
          </p:cNvSpPr>
          <p:nvPr>
            <p:ph type="dt" sz="half" idx="10"/>
          </p:nvPr>
        </p:nvSpPr>
        <p:spPr/>
        <p:txBody>
          <a:bodyPr/>
          <a:lstStyle/>
          <a:p>
            <a:fld id="{2DA2B6C6-D540-4ED2-922A-20B3EEF90D0E}" type="datetimeFigureOut">
              <a:rPr lang="en-IN" smtClean="0"/>
              <a:pPr/>
              <a:t>18-04-2024</a:t>
            </a:fld>
            <a:endParaRPr lang="en-IN"/>
          </a:p>
        </p:txBody>
      </p:sp>
      <p:sp>
        <p:nvSpPr>
          <p:cNvPr id="8" name="Footer Placeholder 7">
            <a:extLst>
              <a:ext uri="{FF2B5EF4-FFF2-40B4-BE49-F238E27FC236}">
                <a16:creationId xmlns:a16="http://schemas.microsoft.com/office/drawing/2014/main" id="{B5DEF4AB-E4CE-C2FF-CABA-825C6E0CAF8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F0E2D41F-69A9-5930-12C4-388FE8E3B125}"/>
              </a:ext>
            </a:extLst>
          </p:cNvPr>
          <p:cNvSpPr>
            <a:spLocks noGrp="1"/>
          </p:cNvSpPr>
          <p:nvPr>
            <p:ph type="sldNum" sz="quarter" idx="12"/>
          </p:nvPr>
        </p:nvSpPr>
        <p:spPr/>
        <p:txBody>
          <a:bodyPr/>
          <a:lstStyle/>
          <a:p>
            <a:fld id="{FD590275-1921-404F-8235-2761BB4385B9}" type="slidenum">
              <a:rPr lang="en-IN" smtClean="0"/>
              <a:pPr/>
              <a:t>‹#›</a:t>
            </a:fld>
            <a:endParaRPr lang="en-IN"/>
          </a:p>
        </p:txBody>
      </p:sp>
    </p:spTree>
    <p:extLst>
      <p:ext uri="{BB962C8B-B14F-4D97-AF65-F5344CB8AC3E}">
        <p14:creationId xmlns:p14="http://schemas.microsoft.com/office/powerpoint/2010/main" val="120363554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578A4-8499-3B31-3378-39FC4DFF659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12703F2-80F7-DF9C-DEF2-7CAFF820F8CC}"/>
              </a:ext>
            </a:extLst>
          </p:cNvPr>
          <p:cNvSpPr>
            <a:spLocks noGrp="1"/>
          </p:cNvSpPr>
          <p:nvPr>
            <p:ph type="dt" sz="half" idx="10"/>
          </p:nvPr>
        </p:nvSpPr>
        <p:spPr/>
        <p:txBody>
          <a:bodyPr/>
          <a:lstStyle/>
          <a:p>
            <a:fld id="{2DA2B6C6-D540-4ED2-922A-20B3EEF90D0E}" type="datetimeFigureOut">
              <a:rPr lang="en-IN" smtClean="0"/>
              <a:pPr/>
              <a:t>18-04-2024</a:t>
            </a:fld>
            <a:endParaRPr lang="en-IN"/>
          </a:p>
        </p:txBody>
      </p:sp>
      <p:sp>
        <p:nvSpPr>
          <p:cNvPr id="4" name="Footer Placeholder 3">
            <a:extLst>
              <a:ext uri="{FF2B5EF4-FFF2-40B4-BE49-F238E27FC236}">
                <a16:creationId xmlns:a16="http://schemas.microsoft.com/office/drawing/2014/main" id="{EBF4746C-B584-D706-D88E-68F7BD64742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4ED7AD4-AA56-6EA9-E062-19EDF46BC6B7}"/>
              </a:ext>
            </a:extLst>
          </p:cNvPr>
          <p:cNvSpPr>
            <a:spLocks noGrp="1"/>
          </p:cNvSpPr>
          <p:nvPr>
            <p:ph type="sldNum" sz="quarter" idx="12"/>
          </p:nvPr>
        </p:nvSpPr>
        <p:spPr/>
        <p:txBody>
          <a:bodyPr/>
          <a:lstStyle/>
          <a:p>
            <a:fld id="{FD590275-1921-404F-8235-2761BB4385B9}" type="slidenum">
              <a:rPr lang="en-IN" smtClean="0"/>
              <a:pPr/>
              <a:t>‹#›</a:t>
            </a:fld>
            <a:endParaRPr lang="en-IN"/>
          </a:p>
        </p:txBody>
      </p:sp>
    </p:spTree>
    <p:extLst>
      <p:ext uri="{BB962C8B-B14F-4D97-AF65-F5344CB8AC3E}">
        <p14:creationId xmlns:p14="http://schemas.microsoft.com/office/powerpoint/2010/main" val="107823749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2CDB9-5D1B-912C-4559-BBF2562A6A39}"/>
              </a:ext>
            </a:extLst>
          </p:cNvPr>
          <p:cNvSpPr>
            <a:spLocks noGrp="1"/>
          </p:cNvSpPr>
          <p:nvPr>
            <p:ph type="dt" sz="half" idx="10"/>
          </p:nvPr>
        </p:nvSpPr>
        <p:spPr/>
        <p:txBody>
          <a:bodyPr/>
          <a:lstStyle/>
          <a:p>
            <a:fld id="{2DA2B6C6-D540-4ED2-922A-20B3EEF90D0E}" type="datetimeFigureOut">
              <a:rPr lang="en-IN" smtClean="0"/>
              <a:pPr/>
              <a:t>18-04-2024</a:t>
            </a:fld>
            <a:endParaRPr lang="en-IN"/>
          </a:p>
        </p:txBody>
      </p:sp>
      <p:sp>
        <p:nvSpPr>
          <p:cNvPr id="3" name="Footer Placeholder 2">
            <a:extLst>
              <a:ext uri="{FF2B5EF4-FFF2-40B4-BE49-F238E27FC236}">
                <a16:creationId xmlns:a16="http://schemas.microsoft.com/office/drawing/2014/main" id="{496369F8-ACF5-29E8-EE71-F567DFAADC1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49285E3B-F572-3801-998A-90C0F38D56CE}"/>
              </a:ext>
            </a:extLst>
          </p:cNvPr>
          <p:cNvSpPr>
            <a:spLocks noGrp="1"/>
          </p:cNvSpPr>
          <p:nvPr>
            <p:ph type="sldNum" sz="quarter" idx="12"/>
          </p:nvPr>
        </p:nvSpPr>
        <p:spPr/>
        <p:txBody>
          <a:bodyPr/>
          <a:lstStyle/>
          <a:p>
            <a:fld id="{FD590275-1921-404F-8235-2761BB4385B9}" type="slidenum">
              <a:rPr lang="en-IN" smtClean="0"/>
              <a:pPr/>
              <a:t>‹#›</a:t>
            </a:fld>
            <a:endParaRPr lang="en-IN"/>
          </a:p>
        </p:txBody>
      </p:sp>
    </p:spTree>
    <p:extLst>
      <p:ext uri="{BB962C8B-B14F-4D97-AF65-F5344CB8AC3E}">
        <p14:creationId xmlns:p14="http://schemas.microsoft.com/office/powerpoint/2010/main" val="104975381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00384-F408-0AB2-A2D6-22EC69285A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0A2D20C-2C23-4D29-A978-0A7DC58CC4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253094C-1F93-A297-79CE-324F331D1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2E2E7-65B8-510C-25D7-E1DF056962F2}"/>
              </a:ext>
            </a:extLst>
          </p:cNvPr>
          <p:cNvSpPr>
            <a:spLocks noGrp="1"/>
          </p:cNvSpPr>
          <p:nvPr>
            <p:ph type="dt" sz="half" idx="10"/>
          </p:nvPr>
        </p:nvSpPr>
        <p:spPr/>
        <p:txBody>
          <a:bodyPr/>
          <a:lstStyle/>
          <a:p>
            <a:fld id="{2DA2B6C6-D540-4ED2-922A-20B3EEF90D0E}" type="datetimeFigureOut">
              <a:rPr lang="en-IN" smtClean="0"/>
              <a:pPr/>
              <a:t>18-04-2024</a:t>
            </a:fld>
            <a:endParaRPr lang="en-IN"/>
          </a:p>
        </p:txBody>
      </p:sp>
      <p:sp>
        <p:nvSpPr>
          <p:cNvPr id="6" name="Footer Placeholder 5">
            <a:extLst>
              <a:ext uri="{FF2B5EF4-FFF2-40B4-BE49-F238E27FC236}">
                <a16:creationId xmlns:a16="http://schemas.microsoft.com/office/drawing/2014/main" id="{AFD0377F-3C58-2B86-8FCC-2346219DFDD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7BDF618-BC22-BBEA-3929-778CD19B007A}"/>
              </a:ext>
            </a:extLst>
          </p:cNvPr>
          <p:cNvSpPr>
            <a:spLocks noGrp="1"/>
          </p:cNvSpPr>
          <p:nvPr>
            <p:ph type="sldNum" sz="quarter" idx="12"/>
          </p:nvPr>
        </p:nvSpPr>
        <p:spPr/>
        <p:txBody>
          <a:bodyPr/>
          <a:lstStyle/>
          <a:p>
            <a:fld id="{FD590275-1921-404F-8235-2761BB4385B9}" type="slidenum">
              <a:rPr lang="en-IN" smtClean="0"/>
              <a:pPr/>
              <a:t>‹#›</a:t>
            </a:fld>
            <a:endParaRPr lang="en-IN"/>
          </a:p>
        </p:txBody>
      </p:sp>
    </p:spTree>
    <p:extLst>
      <p:ext uri="{BB962C8B-B14F-4D97-AF65-F5344CB8AC3E}">
        <p14:creationId xmlns:p14="http://schemas.microsoft.com/office/powerpoint/2010/main" val="219461998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A7AB-EBFC-5669-9711-8776D84821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125F8B7-B762-ED3D-4502-5F099E017C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CBC1258-3A16-0D12-1176-1942D2BF0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F94A46-A71F-A824-6E3C-DF5B55587567}"/>
              </a:ext>
            </a:extLst>
          </p:cNvPr>
          <p:cNvSpPr>
            <a:spLocks noGrp="1"/>
          </p:cNvSpPr>
          <p:nvPr>
            <p:ph type="dt" sz="half" idx="10"/>
          </p:nvPr>
        </p:nvSpPr>
        <p:spPr/>
        <p:txBody>
          <a:bodyPr/>
          <a:lstStyle/>
          <a:p>
            <a:fld id="{2DA2B6C6-D540-4ED2-922A-20B3EEF90D0E}" type="datetimeFigureOut">
              <a:rPr lang="en-IN" smtClean="0"/>
              <a:pPr/>
              <a:t>18-04-2024</a:t>
            </a:fld>
            <a:endParaRPr lang="en-IN"/>
          </a:p>
        </p:txBody>
      </p:sp>
      <p:sp>
        <p:nvSpPr>
          <p:cNvPr id="6" name="Footer Placeholder 5">
            <a:extLst>
              <a:ext uri="{FF2B5EF4-FFF2-40B4-BE49-F238E27FC236}">
                <a16:creationId xmlns:a16="http://schemas.microsoft.com/office/drawing/2014/main" id="{F87839DA-50E8-F783-E1B2-9F163B2E911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986F356-9AB3-D1B0-D3B2-C32AEA62581C}"/>
              </a:ext>
            </a:extLst>
          </p:cNvPr>
          <p:cNvSpPr>
            <a:spLocks noGrp="1"/>
          </p:cNvSpPr>
          <p:nvPr>
            <p:ph type="sldNum" sz="quarter" idx="12"/>
          </p:nvPr>
        </p:nvSpPr>
        <p:spPr/>
        <p:txBody>
          <a:bodyPr/>
          <a:lstStyle/>
          <a:p>
            <a:fld id="{FD590275-1921-404F-8235-2761BB4385B9}" type="slidenum">
              <a:rPr lang="en-IN" smtClean="0"/>
              <a:pPr/>
              <a:t>‹#›</a:t>
            </a:fld>
            <a:endParaRPr lang="en-IN"/>
          </a:p>
        </p:txBody>
      </p:sp>
    </p:spTree>
    <p:extLst>
      <p:ext uri="{BB962C8B-B14F-4D97-AF65-F5344CB8AC3E}">
        <p14:creationId xmlns:p14="http://schemas.microsoft.com/office/powerpoint/2010/main" val="18729406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CF5A-F228-113B-FBAC-A896AD7E1F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1128943-24D7-5C76-3FC6-D18A867CD7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7F9C9A6-7C0C-62A9-6B04-497FDDB08260}"/>
              </a:ext>
            </a:extLst>
          </p:cNvPr>
          <p:cNvSpPr>
            <a:spLocks noGrp="1"/>
          </p:cNvSpPr>
          <p:nvPr>
            <p:ph type="dt" sz="half" idx="10"/>
          </p:nvPr>
        </p:nvSpPr>
        <p:spPr/>
        <p:txBody>
          <a:bodyPr/>
          <a:lstStyle/>
          <a:p>
            <a:fld id="{2DA2B6C6-D540-4ED2-922A-20B3EEF90D0E}" type="datetimeFigureOut">
              <a:rPr lang="en-IN" smtClean="0"/>
              <a:pPr/>
              <a:t>18-04-2024</a:t>
            </a:fld>
            <a:endParaRPr lang="en-IN"/>
          </a:p>
        </p:txBody>
      </p:sp>
      <p:sp>
        <p:nvSpPr>
          <p:cNvPr id="5" name="Footer Placeholder 4">
            <a:extLst>
              <a:ext uri="{FF2B5EF4-FFF2-40B4-BE49-F238E27FC236}">
                <a16:creationId xmlns:a16="http://schemas.microsoft.com/office/drawing/2014/main" id="{66C91F1A-FE78-F534-9C63-7A9EDB9FE23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C61BD41-0027-0DDF-0E9C-8D5737CA8911}"/>
              </a:ext>
            </a:extLst>
          </p:cNvPr>
          <p:cNvSpPr>
            <a:spLocks noGrp="1"/>
          </p:cNvSpPr>
          <p:nvPr>
            <p:ph type="sldNum" sz="quarter" idx="12"/>
          </p:nvPr>
        </p:nvSpPr>
        <p:spPr/>
        <p:txBody>
          <a:bodyPr/>
          <a:lstStyle/>
          <a:p>
            <a:fld id="{FD590275-1921-404F-8235-2761BB4385B9}" type="slidenum">
              <a:rPr lang="en-IN" smtClean="0"/>
              <a:pPr/>
              <a:t>‹#›</a:t>
            </a:fld>
            <a:endParaRPr lang="en-IN"/>
          </a:p>
        </p:txBody>
      </p:sp>
    </p:spTree>
    <p:extLst>
      <p:ext uri="{BB962C8B-B14F-4D97-AF65-F5344CB8AC3E}">
        <p14:creationId xmlns:p14="http://schemas.microsoft.com/office/powerpoint/2010/main" val="88040106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D48B37-F14F-DFAE-C57E-DE33520651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A800843-69C2-09AA-77D8-487BAF2796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FD20AC5-402D-AD5A-C7E9-6E79E736B511}"/>
              </a:ext>
            </a:extLst>
          </p:cNvPr>
          <p:cNvSpPr>
            <a:spLocks noGrp="1"/>
          </p:cNvSpPr>
          <p:nvPr>
            <p:ph type="dt" sz="half" idx="10"/>
          </p:nvPr>
        </p:nvSpPr>
        <p:spPr/>
        <p:txBody>
          <a:bodyPr/>
          <a:lstStyle/>
          <a:p>
            <a:fld id="{2DA2B6C6-D540-4ED2-922A-20B3EEF90D0E}" type="datetimeFigureOut">
              <a:rPr lang="en-IN" smtClean="0"/>
              <a:pPr/>
              <a:t>18-04-2024</a:t>
            </a:fld>
            <a:endParaRPr lang="en-IN"/>
          </a:p>
        </p:txBody>
      </p:sp>
      <p:sp>
        <p:nvSpPr>
          <p:cNvPr id="5" name="Footer Placeholder 4">
            <a:extLst>
              <a:ext uri="{FF2B5EF4-FFF2-40B4-BE49-F238E27FC236}">
                <a16:creationId xmlns:a16="http://schemas.microsoft.com/office/drawing/2014/main" id="{5804657E-AEF5-FFED-B555-4BCF63805A6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02CC4A4-F135-D960-088E-78AD9787A209}"/>
              </a:ext>
            </a:extLst>
          </p:cNvPr>
          <p:cNvSpPr>
            <a:spLocks noGrp="1"/>
          </p:cNvSpPr>
          <p:nvPr>
            <p:ph type="sldNum" sz="quarter" idx="12"/>
          </p:nvPr>
        </p:nvSpPr>
        <p:spPr/>
        <p:txBody>
          <a:bodyPr/>
          <a:lstStyle/>
          <a:p>
            <a:fld id="{FD590275-1921-404F-8235-2761BB4385B9}" type="slidenum">
              <a:rPr lang="en-IN" smtClean="0"/>
              <a:pPr/>
              <a:t>‹#›</a:t>
            </a:fld>
            <a:endParaRPr lang="en-IN"/>
          </a:p>
        </p:txBody>
      </p:sp>
    </p:spTree>
    <p:extLst>
      <p:ext uri="{BB962C8B-B14F-4D97-AF65-F5344CB8AC3E}">
        <p14:creationId xmlns:p14="http://schemas.microsoft.com/office/powerpoint/2010/main" val="16130023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alette Balance ac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r>
              <a:rPr lang="en-US"/>
              <a:t>Click icon to add picture</a:t>
            </a:r>
            <a:endParaRPr lang="en-US" dirty="0"/>
          </a:p>
        </p:txBody>
      </p:sp>
    </p:spTree>
    <p:extLst>
      <p:ext uri="{BB962C8B-B14F-4D97-AF65-F5344CB8AC3E}">
        <p14:creationId xmlns:p14="http://schemas.microsoft.com/office/powerpoint/2010/main" val="252269279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mmersive palette Wellspring">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4901986" y="243550"/>
            <a:ext cx="2445488" cy="457200"/>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userDrawn="1"/>
        </p:nvGrpSpPr>
        <p:grpSpPr>
          <a:xfrm>
            <a:off x="4901986" y="495300"/>
            <a:ext cx="6834338" cy="5943600"/>
            <a:chOff x="4251158" y="495300"/>
            <a:chExt cx="7485166" cy="5943600"/>
          </a:xfrm>
        </p:grpSpPr>
        <p:sp>
          <p:nvSpPr>
            <p:cNvPr id="11" name="Rectangle 10">
              <a:extLst>
                <a:ext uri="{FF2B5EF4-FFF2-40B4-BE49-F238E27FC236}">
                  <a16:creationId xmlns:a16="http://schemas.microsoft.com/office/drawing/2014/main" id="{C05FA2D1-6BF4-4194-B815-8C66D013FD27}"/>
                </a:ext>
              </a:extLst>
            </p:cNvPr>
            <p:cNvSpPr/>
            <p:nvPr userDrawn="1"/>
          </p:nvSpPr>
          <p:spPr>
            <a:xfrm>
              <a:off x="7982712" y="495300"/>
              <a:ext cx="3753612"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251158" y="495300"/>
              <a:ext cx="3787056" cy="59436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1949687"/>
            <a:ext cx="4254286" cy="4585583"/>
          </a:xfrm>
          <a:prstGeom prst="rect">
            <a:avLst/>
          </a:prstGeom>
        </p:spPr>
        <p:txBody>
          <a:bodyPr>
            <a:normAutofit/>
          </a:bodyPr>
          <a:lstStyle>
            <a:lvl1pPr marL="0" indent="0">
              <a:lnSpc>
                <a:spcPts val="3000"/>
              </a:lnSpc>
              <a:spcBef>
                <a:spcPts val="0"/>
              </a:spcBef>
              <a:buNone/>
              <a:defRPr lang="en-US" sz="2100" kern="1200" dirty="0">
                <a:solidFill>
                  <a:schemeClr val="tx1"/>
                </a:solidFill>
                <a:latin typeface="+mn-lt"/>
                <a:ea typeface="+mn-ea"/>
                <a:cs typeface="+mn-cs"/>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1804346"/>
            <a:ext cx="4673386"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449000"/>
            <a:ext cx="4254287" cy="1393247"/>
          </a:xfrm>
        </p:spPr>
        <p:txBody>
          <a:bodyPr>
            <a:noAutofit/>
          </a:bodyPr>
          <a:lstStyle>
            <a:lvl1pPr>
              <a:lnSpc>
                <a:spcPct val="100000"/>
              </a:lnSpc>
              <a:defRPr lang="en-US" sz="3200" b="1" kern="1200" dirty="0">
                <a:solidFill>
                  <a:srgbClr val="884068"/>
                </a:solidFill>
                <a:latin typeface="Rockwell" panose="02060603020205020403" pitchFamily="18"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39560815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mersive palette Wellspring">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F4E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C186ECD6-DF3C-4CA6-9A77-ED32AC37F81F}"/>
              </a:ext>
            </a:extLst>
          </p:cNvPr>
          <p:cNvSpPr/>
          <p:nvPr userDrawn="1"/>
        </p:nvSpPr>
        <p:spPr>
          <a:xfrm>
            <a:off x="4901986" y="243550"/>
            <a:ext cx="2445488" cy="4572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8309085" y="495300"/>
            <a:ext cx="3427239"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901986" y="495300"/>
            <a:ext cx="3457775" cy="5943600"/>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userDrawn="1">
            <p:ph type="body" sz="quarter" idx="14" hasCustomPrompt="1"/>
          </p:nvPr>
        </p:nvSpPr>
        <p:spPr>
          <a:xfrm>
            <a:off x="457200" y="1949687"/>
            <a:ext cx="4254286" cy="4585583"/>
          </a:xfrm>
          <a:prstGeom prst="rect">
            <a:avLst/>
          </a:prstGeom>
        </p:spPr>
        <p:txBody>
          <a:bodyPr>
            <a:normAutofit/>
          </a:bodyPr>
          <a:lstStyle>
            <a:lvl1pPr marL="0" indent="0">
              <a:lnSpc>
                <a:spcPts val="3000"/>
              </a:lnSpc>
              <a:spcBef>
                <a:spcPts val="0"/>
              </a:spcBef>
              <a:buNone/>
              <a:defRPr lang="en-US" sz="2100" kern="1200" dirty="0">
                <a:solidFill>
                  <a:schemeClr val="tx1"/>
                </a:solidFill>
                <a:latin typeface="+mn-lt"/>
                <a:ea typeface="+mn-ea"/>
                <a:cs typeface="+mn-cs"/>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rgbClr val="884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1804346"/>
            <a:ext cx="4673386" cy="0"/>
          </a:xfrm>
          <a:prstGeom prst="line">
            <a:avLst/>
          </a:prstGeom>
          <a:ln w="25400">
            <a:solidFill>
              <a:srgbClr val="88406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userDrawn="1">
            <p:ph type="title"/>
          </p:nvPr>
        </p:nvSpPr>
        <p:spPr>
          <a:xfrm>
            <a:off x="457199" y="449000"/>
            <a:ext cx="4254287" cy="1393247"/>
          </a:xfrm>
        </p:spPr>
        <p:txBody>
          <a:bodyPr>
            <a:noAutofit/>
          </a:bodyPr>
          <a:lstStyle>
            <a:lvl1pPr>
              <a:lnSpc>
                <a:spcPct val="100000"/>
              </a:lnSpc>
              <a:defRPr lang="en-US" sz="3200" b="1" kern="1200" dirty="0">
                <a:solidFill>
                  <a:srgbClr val="0B7D98"/>
                </a:solidFill>
                <a:latin typeface="Rockwell" panose="02060603020205020403" pitchFamily="18"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7091661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5C65-3370-5C0C-F59E-EEB8F187F4CB}"/>
              </a:ext>
            </a:extLst>
          </p:cNvPr>
          <p:cNvSpPr>
            <a:spLocks noGrp="1"/>
          </p:cNvSpPr>
          <p:nvPr>
            <p:ph type="title"/>
          </p:nvPr>
        </p:nvSpPr>
        <p:spPr/>
        <p:txBody>
          <a:body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4578F46E-8339-208F-EF75-BCB5BB1132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71C181F-80D5-5595-5E39-401068486FE9}"/>
              </a:ext>
            </a:extLst>
          </p:cNvPr>
          <p:cNvSpPr>
            <a:spLocks noGrp="1"/>
          </p:cNvSpPr>
          <p:nvPr>
            <p:ph type="dt" sz="half" idx="10"/>
          </p:nvPr>
        </p:nvSpPr>
        <p:spPr/>
        <p:txBody>
          <a:bodyPr/>
          <a:lstStyle/>
          <a:p>
            <a:fld id="{2DA2B6C6-D540-4ED2-922A-20B3EEF90D0E}" type="datetimeFigureOut">
              <a:rPr lang="en-IN" smtClean="0"/>
              <a:pPr/>
              <a:t>18-04-2024</a:t>
            </a:fld>
            <a:endParaRPr lang="en-IN"/>
          </a:p>
        </p:txBody>
      </p:sp>
      <p:sp>
        <p:nvSpPr>
          <p:cNvPr id="5" name="Footer Placeholder 4">
            <a:extLst>
              <a:ext uri="{FF2B5EF4-FFF2-40B4-BE49-F238E27FC236}">
                <a16:creationId xmlns:a16="http://schemas.microsoft.com/office/drawing/2014/main" id="{CDC917F8-604F-92A0-032C-4A729E9738F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CAFAE67-34AF-9040-8032-90C7EC46B9DE}"/>
              </a:ext>
            </a:extLst>
          </p:cNvPr>
          <p:cNvSpPr>
            <a:spLocks noGrp="1"/>
          </p:cNvSpPr>
          <p:nvPr>
            <p:ph type="sldNum" sz="quarter" idx="12"/>
          </p:nvPr>
        </p:nvSpPr>
        <p:spPr/>
        <p:txBody>
          <a:bodyPr/>
          <a:lstStyle/>
          <a:p>
            <a:fld id="{FD590275-1921-404F-8235-2761BB4385B9}" type="slidenum">
              <a:rPr lang="en-IN" smtClean="0"/>
              <a:pPr/>
              <a:t>‹#›</a:t>
            </a:fld>
            <a:endParaRPr lang="en-IN"/>
          </a:p>
        </p:txBody>
      </p:sp>
    </p:spTree>
    <p:extLst>
      <p:ext uri="{BB962C8B-B14F-4D97-AF65-F5344CB8AC3E}">
        <p14:creationId xmlns:p14="http://schemas.microsoft.com/office/powerpoint/2010/main" val="3619716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Immersive palette Wellspring">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F4E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C186ECD6-DF3C-4CA6-9A77-ED32AC37F81F}"/>
              </a:ext>
            </a:extLst>
          </p:cNvPr>
          <p:cNvSpPr/>
          <p:nvPr userDrawn="1"/>
        </p:nvSpPr>
        <p:spPr>
          <a:xfrm>
            <a:off x="4901986" y="243550"/>
            <a:ext cx="2445488" cy="4572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8309085" y="495300"/>
            <a:ext cx="3427239"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901986" y="495300"/>
            <a:ext cx="6832814"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userDrawn="1">
            <p:ph type="body" sz="quarter" idx="14" hasCustomPrompt="1"/>
          </p:nvPr>
        </p:nvSpPr>
        <p:spPr>
          <a:xfrm>
            <a:off x="457200" y="1949687"/>
            <a:ext cx="4254286" cy="4585583"/>
          </a:xfrm>
          <a:prstGeom prst="rect">
            <a:avLst/>
          </a:prstGeom>
        </p:spPr>
        <p:txBody>
          <a:bodyPr>
            <a:normAutofit/>
          </a:bodyPr>
          <a:lstStyle>
            <a:lvl1pPr marL="0" indent="0">
              <a:lnSpc>
                <a:spcPts val="3000"/>
              </a:lnSpc>
              <a:spcBef>
                <a:spcPts val="0"/>
              </a:spcBef>
              <a:buNone/>
              <a:defRPr lang="en-US" sz="2100" kern="1200" dirty="0">
                <a:solidFill>
                  <a:schemeClr val="tx1"/>
                </a:solidFill>
                <a:latin typeface="+mn-lt"/>
                <a:ea typeface="+mn-ea"/>
                <a:cs typeface="+mn-cs"/>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rgbClr val="884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1804346"/>
            <a:ext cx="4673386" cy="0"/>
          </a:xfrm>
          <a:prstGeom prst="line">
            <a:avLst/>
          </a:prstGeom>
          <a:ln w="25400">
            <a:solidFill>
              <a:srgbClr val="88406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userDrawn="1">
            <p:ph type="title"/>
          </p:nvPr>
        </p:nvSpPr>
        <p:spPr>
          <a:xfrm>
            <a:off x="457199" y="449000"/>
            <a:ext cx="4254287" cy="1393247"/>
          </a:xfrm>
        </p:spPr>
        <p:txBody>
          <a:bodyPr>
            <a:noAutofit/>
          </a:bodyPr>
          <a:lstStyle>
            <a:lvl1pPr>
              <a:lnSpc>
                <a:spcPct val="100000"/>
              </a:lnSpc>
              <a:defRPr lang="en-US" sz="3200" b="1" kern="1200" dirty="0">
                <a:solidFill>
                  <a:srgbClr val="0B7D98"/>
                </a:solidFill>
                <a:latin typeface="Rockwell" panose="02060603020205020403" pitchFamily="18" charset="0"/>
                <a:ea typeface="+mj-ea"/>
                <a:cs typeface="+mj-cs"/>
              </a:defRPr>
            </a:lvl1pPr>
          </a:lstStyle>
          <a:p>
            <a:r>
              <a:rPr lang="en-US" dirty="0"/>
              <a:t>Click to edit Master title style</a:t>
            </a:r>
          </a:p>
        </p:txBody>
      </p:sp>
      <p:sp>
        <p:nvSpPr>
          <p:cNvPr id="15" name="Rectangle 14">
            <a:extLst>
              <a:ext uri="{FF2B5EF4-FFF2-40B4-BE49-F238E27FC236}">
                <a16:creationId xmlns:a16="http://schemas.microsoft.com/office/drawing/2014/main" id="{8D3F081E-4462-4B33-A41E-0432A3B439D9}"/>
              </a:ext>
            </a:extLst>
          </p:cNvPr>
          <p:cNvSpPr/>
          <p:nvPr userDrawn="1"/>
        </p:nvSpPr>
        <p:spPr>
          <a:xfrm rot="5400000">
            <a:off x="3792887" y="3610007"/>
            <a:ext cx="2445488" cy="230338"/>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p:cNvSpPr/>
          <p:nvPr userDrawn="1"/>
        </p:nvSpPr>
        <p:spPr>
          <a:xfrm rot="5400000" flipV="1">
            <a:off x="10605770" y="273050"/>
            <a:ext cx="906780" cy="1351280"/>
          </a:xfrm>
          <a:prstGeom prst="rtTriangle">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0949280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04"/>
            <a:ext cx="12192186" cy="6857896"/>
          </a:xfrm>
          <a:prstGeom prst="rect">
            <a:avLst/>
          </a:prstGeom>
        </p:spPr>
      </p:pic>
    </p:spTree>
    <p:extLst>
      <p:ext uri="{BB962C8B-B14F-4D97-AF65-F5344CB8AC3E}">
        <p14:creationId xmlns:p14="http://schemas.microsoft.com/office/powerpoint/2010/main" val="39613133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flipH="1">
            <a:off x="0" y="0"/>
            <a:ext cx="12192186" cy="6857896"/>
          </a:xfrm>
          <a:prstGeom prst="rect">
            <a:avLst/>
          </a:prstGeom>
        </p:spPr>
      </p:pic>
    </p:spTree>
    <p:extLst>
      <p:ext uri="{BB962C8B-B14F-4D97-AF65-F5344CB8AC3E}">
        <p14:creationId xmlns:p14="http://schemas.microsoft.com/office/powerpoint/2010/main" val="36887932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47" y="0"/>
            <a:ext cx="12191705" cy="6858000"/>
          </a:xfrm>
          <a:prstGeom prst="rect">
            <a:avLst/>
          </a:prstGeom>
        </p:spPr>
      </p:pic>
    </p:spTree>
    <p:extLst>
      <p:ext uri="{BB962C8B-B14F-4D97-AF65-F5344CB8AC3E}">
        <p14:creationId xmlns:p14="http://schemas.microsoft.com/office/powerpoint/2010/main" val="32714278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flipH="1">
            <a:off x="147" y="0"/>
            <a:ext cx="12191705" cy="6858000"/>
          </a:xfrm>
          <a:prstGeom prst="rect">
            <a:avLst/>
          </a:prstGeom>
        </p:spPr>
      </p:pic>
    </p:spTree>
    <p:extLst>
      <p:ext uri="{BB962C8B-B14F-4D97-AF65-F5344CB8AC3E}">
        <p14:creationId xmlns:p14="http://schemas.microsoft.com/office/powerpoint/2010/main" val="10122981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B7D98"/>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863600"/>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913590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CCAB-D45C-A323-63AA-D0EC8432AE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B52E452-A48A-F952-70F8-D79A2BCF5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50329E-5375-55CC-E7CC-D85786FD3C69}"/>
              </a:ext>
            </a:extLst>
          </p:cNvPr>
          <p:cNvSpPr>
            <a:spLocks noGrp="1"/>
          </p:cNvSpPr>
          <p:nvPr>
            <p:ph type="dt" sz="half" idx="10"/>
          </p:nvPr>
        </p:nvSpPr>
        <p:spPr/>
        <p:txBody>
          <a:bodyPr/>
          <a:lstStyle/>
          <a:p>
            <a:fld id="{2DA2B6C6-D540-4ED2-922A-20B3EEF90D0E}" type="datetimeFigureOut">
              <a:rPr lang="en-IN" smtClean="0"/>
              <a:pPr/>
              <a:t>18-04-2024</a:t>
            </a:fld>
            <a:endParaRPr lang="en-IN"/>
          </a:p>
        </p:txBody>
      </p:sp>
      <p:sp>
        <p:nvSpPr>
          <p:cNvPr id="5" name="Footer Placeholder 4">
            <a:extLst>
              <a:ext uri="{FF2B5EF4-FFF2-40B4-BE49-F238E27FC236}">
                <a16:creationId xmlns:a16="http://schemas.microsoft.com/office/drawing/2014/main" id="{D8B722DA-CAFE-E274-CD2D-697329B0C2B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F83D151-2615-4380-CF38-5DA6A1A2E002}"/>
              </a:ext>
            </a:extLst>
          </p:cNvPr>
          <p:cNvSpPr>
            <a:spLocks noGrp="1"/>
          </p:cNvSpPr>
          <p:nvPr>
            <p:ph type="sldNum" sz="quarter" idx="12"/>
          </p:nvPr>
        </p:nvSpPr>
        <p:spPr/>
        <p:txBody>
          <a:bodyPr/>
          <a:lstStyle/>
          <a:p>
            <a:fld id="{FD590275-1921-404F-8235-2761BB4385B9}" type="slidenum">
              <a:rPr lang="en-IN" smtClean="0"/>
              <a:pPr/>
              <a:t>‹#›</a:t>
            </a:fld>
            <a:endParaRPr lang="en-IN"/>
          </a:p>
        </p:txBody>
      </p:sp>
    </p:spTree>
    <p:extLst>
      <p:ext uri="{BB962C8B-B14F-4D97-AF65-F5344CB8AC3E}">
        <p14:creationId xmlns:p14="http://schemas.microsoft.com/office/powerpoint/2010/main" val="24873404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5BAD6-FB4E-4A62-B134-668E4F717B3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B322FDB-ED67-B275-30E0-2C7B33E43D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3C5DB81-1EBA-2838-8331-BCBED2E83F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474093D-5F32-E393-8A76-2B0D104FD28A}"/>
              </a:ext>
            </a:extLst>
          </p:cNvPr>
          <p:cNvSpPr>
            <a:spLocks noGrp="1"/>
          </p:cNvSpPr>
          <p:nvPr>
            <p:ph type="dt" sz="half" idx="10"/>
          </p:nvPr>
        </p:nvSpPr>
        <p:spPr/>
        <p:txBody>
          <a:bodyPr/>
          <a:lstStyle/>
          <a:p>
            <a:fld id="{2DA2B6C6-D540-4ED2-922A-20B3EEF90D0E}" type="datetimeFigureOut">
              <a:rPr lang="en-IN" smtClean="0"/>
              <a:pPr/>
              <a:t>18-04-2024</a:t>
            </a:fld>
            <a:endParaRPr lang="en-IN"/>
          </a:p>
        </p:txBody>
      </p:sp>
      <p:sp>
        <p:nvSpPr>
          <p:cNvPr id="6" name="Footer Placeholder 5">
            <a:extLst>
              <a:ext uri="{FF2B5EF4-FFF2-40B4-BE49-F238E27FC236}">
                <a16:creationId xmlns:a16="http://schemas.microsoft.com/office/drawing/2014/main" id="{C31353A6-4E4C-A1E9-FE67-94B19E14CAF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1983B00-CFB2-466C-6E7F-628620184B2C}"/>
              </a:ext>
            </a:extLst>
          </p:cNvPr>
          <p:cNvSpPr>
            <a:spLocks noGrp="1"/>
          </p:cNvSpPr>
          <p:nvPr>
            <p:ph type="sldNum" sz="quarter" idx="12"/>
          </p:nvPr>
        </p:nvSpPr>
        <p:spPr/>
        <p:txBody>
          <a:bodyPr/>
          <a:lstStyle/>
          <a:p>
            <a:fld id="{FD590275-1921-404F-8235-2761BB4385B9}" type="slidenum">
              <a:rPr lang="en-IN" smtClean="0"/>
              <a:pPr/>
              <a:t>‹#›</a:t>
            </a:fld>
            <a:endParaRPr lang="en-IN"/>
          </a:p>
        </p:txBody>
      </p:sp>
    </p:spTree>
    <p:extLst>
      <p:ext uri="{BB962C8B-B14F-4D97-AF65-F5344CB8AC3E}">
        <p14:creationId xmlns:p14="http://schemas.microsoft.com/office/powerpoint/2010/main" val="16601466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DA71AE-6DB9-F8F3-4D77-E43485210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B4E3777-59F5-48C8-FAE3-F48A718E49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EB1EA98-FDE1-7A4E-7DB0-58489C6CB9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A2B6C6-D540-4ED2-922A-20B3EEF90D0E}" type="datetimeFigureOut">
              <a:rPr lang="en-IN" smtClean="0"/>
              <a:pPr/>
              <a:t>18-04-2024</a:t>
            </a:fld>
            <a:endParaRPr lang="en-IN"/>
          </a:p>
        </p:txBody>
      </p:sp>
      <p:sp>
        <p:nvSpPr>
          <p:cNvPr id="5" name="Footer Placeholder 4">
            <a:extLst>
              <a:ext uri="{FF2B5EF4-FFF2-40B4-BE49-F238E27FC236}">
                <a16:creationId xmlns:a16="http://schemas.microsoft.com/office/drawing/2014/main" id="{C527FFF8-E02A-0B74-D4E0-61929FE37A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9FC0872C-0952-9F23-9D27-21B60D74D8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90275-1921-404F-8235-2761BB4385B9}" type="slidenum">
              <a:rPr lang="en-IN" smtClean="0"/>
              <a:pPr/>
              <a:t>‹#›</a:t>
            </a:fld>
            <a:endParaRPr lang="en-IN"/>
          </a:p>
        </p:txBody>
      </p:sp>
    </p:spTree>
    <p:extLst>
      <p:ext uri="{BB962C8B-B14F-4D97-AF65-F5344CB8AC3E}">
        <p14:creationId xmlns:p14="http://schemas.microsoft.com/office/powerpoint/2010/main" val="3696585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5" r:id="rId4"/>
    <p:sldLayoutId id="2147483663" r:id="rId5"/>
    <p:sldLayoutId id="2147483666" r:id="rId6"/>
    <p:sldLayoutId id="2147483664"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1" r:id="rId18"/>
    <p:sldLayoutId id="2147483667" r:id="rId19"/>
    <p:sldLayoutId id="2147483668" r:id="rId2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dentalcare.com/en-us/patient-education/patient-materials/what-is-plaque" TargetMode="External"/><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9.xml"/><Relationship Id="rId5" Type="http://schemas.openxmlformats.org/officeDocument/2006/relationships/image" Target="../media/image66.jpg"/><Relationship Id="rId4" Type="http://schemas.openxmlformats.org/officeDocument/2006/relationships/image" Target="../media/image65.jpg"/></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hyperlink" Target="https://www.fdiworlddental.org/sites/default/files/202103/complete_oh_atlas-2_0.pdf" TargetMode="Externa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51847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a:t>
            </a:r>
            <a:endParaRPr lang="en-IN" sz="1800" dirty="0"/>
          </a:p>
        </p:txBody>
      </p:sp>
    </p:spTree>
    <p:extLst>
      <p:ext uri="{BB962C8B-B14F-4D97-AF65-F5344CB8AC3E}">
        <p14:creationId xmlns:p14="http://schemas.microsoft.com/office/powerpoint/2010/main" val="2442013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67ADA-2F0B-4C6F-B407-FA8DC233C079}"/>
              </a:ext>
            </a:extLst>
          </p:cNvPr>
          <p:cNvSpPr>
            <a:spLocks noGrp="1"/>
          </p:cNvSpPr>
          <p:nvPr>
            <p:ph type="title" idx="4294967295"/>
          </p:nvPr>
        </p:nvSpPr>
        <p:spPr>
          <a:xfrm>
            <a:off x="2241552" y="104173"/>
            <a:ext cx="7708896" cy="983847"/>
          </a:xfrm>
        </p:spPr>
        <p:txBody>
          <a:bodyPr vert="horz" lIns="91440" tIns="45720" rIns="91440" bIns="45720" rtlCol="0" anchor="ctr">
            <a:normAutofit fontScale="97500"/>
          </a:bodyPr>
          <a:lstStyle/>
          <a:p>
            <a:pPr algn="ctr"/>
            <a:r>
              <a:rPr lang="en-US" sz="3800" b="1" dirty="0">
                <a:solidFill>
                  <a:srgbClr val="884068"/>
                </a:solidFill>
                <a:latin typeface="Rockwell" panose="02060603020205020403" pitchFamily="18" charset="0"/>
              </a:rPr>
              <a:t>Types of Dentition </a:t>
            </a:r>
            <a:endParaRPr lang="en-IN" sz="3800" b="1" dirty="0">
              <a:solidFill>
                <a:srgbClr val="884068"/>
              </a:solidFill>
              <a:latin typeface="Rockwell" panose="02060603020205020403" pitchFamily="18" charset="0"/>
            </a:endParaRPr>
          </a:p>
        </p:txBody>
      </p:sp>
      <p:pic>
        <p:nvPicPr>
          <p:cNvPr id="2052" name="Picture 4" descr="Child and Adult Dentition (Teeth) - Structure - Primary - Permanent -  TeachMeAnatomy">
            <a:extLst>
              <a:ext uri="{FF2B5EF4-FFF2-40B4-BE49-F238E27FC236}">
                <a16:creationId xmlns:a16="http://schemas.microsoft.com/office/drawing/2014/main" id="{34CEFFE4-5833-05CA-D320-D71BD285F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136" y="1338119"/>
            <a:ext cx="8303064" cy="49943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1255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10</a:t>
            </a:r>
            <a:endParaRPr lang="en-IN" sz="1800" dirty="0"/>
          </a:p>
        </p:txBody>
      </p:sp>
    </p:spTree>
    <p:extLst>
      <p:ext uri="{BB962C8B-B14F-4D97-AF65-F5344CB8AC3E}">
        <p14:creationId xmlns:p14="http://schemas.microsoft.com/office/powerpoint/2010/main" val="24777969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5067ADA-2F0B-4C6F-B407-FA8DC233C079}"/>
              </a:ext>
            </a:extLst>
          </p:cNvPr>
          <p:cNvSpPr txBox="1">
            <a:spLocks/>
          </p:cNvSpPr>
          <p:nvPr/>
        </p:nvSpPr>
        <p:spPr>
          <a:xfrm>
            <a:off x="968415" y="269196"/>
            <a:ext cx="10255169" cy="9987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099175" algn="l"/>
              </a:tabLst>
            </a:pPr>
            <a:r>
              <a:rPr lang="en-US" sz="3800" b="1" dirty="0">
                <a:solidFill>
                  <a:srgbClr val="884068"/>
                </a:solidFill>
                <a:latin typeface="Rockwell" panose="02060603020205020403" pitchFamily="18" charset="0"/>
              </a:rPr>
              <a:t>Common Oral Health Problems</a:t>
            </a:r>
            <a:endParaRPr lang="en-IN" sz="3800" b="1" dirty="0">
              <a:solidFill>
                <a:srgbClr val="884068"/>
              </a:solidFill>
              <a:latin typeface="Rockwell" panose="02060603020205020403" pitchFamily="18" charset="0"/>
            </a:endParaRPr>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4960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11</a:t>
            </a:r>
            <a:endParaRPr lang="en-IN" sz="1800" dirty="0"/>
          </a:p>
        </p:txBody>
      </p:sp>
      <p:pic>
        <p:nvPicPr>
          <p:cNvPr id="7" name="Picture 2" descr="dental problems">
            <a:extLst>
              <a:ext uri="{FF2B5EF4-FFF2-40B4-BE49-F238E27FC236}">
                <a16:creationId xmlns:a16="http://schemas.microsoft.com/office/drawing/2014/main" id="{AEA8ACD5-49BC-F779-5E58-45BBCA59CD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27"/>
          <a:stretch/>
        </p:blipFill>
        <p:spPr bwMode="auto">
          <a:xfrm>
            <a:off x="951887" y="1402079"/>
            <a:ext cx="10288226" cy="46191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7904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49365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12</a:t>
            </a:r>
            <a:endParaRPr lang="en-IN" sz="1800" dirty="0"/>
          </a:p>
        </p:txBody>
      </p:sp>
      <p:sp>
        <p:nvSpPr>
          <p:cNvPr id="2" name="Title 1"/>
          <p:cNvSpPr>
            <a:spLocks noGrp="1"/>
          </p:cNvSpPr>
          <p:nvPr>
            <p:ph type="title"/>
          </p:nvPr>
        </p:nvSpPr>
        <p:spPr>
          <a:xfrm>
            <a:off x="457199" y="640660"/>
            <a:ext cx="3619501" cy="938204"/>
          </a:xfrm>
        </p:spPr>
        <p:txBody>
          <a:bodyPr/>
          <a:lstStyle/>
          <a:p>
            <a:r>
              <a:rPr lang="en-IN" dirty="0"/>
              <a:t>Dental Caries</a:t>
            </a:r>
          </a:p>
        </p:txBody>
      </p:sp>
      <p:sp>
        <p:nvSpPr>
          <p:cNvPr id="3" name="Text Placeholder 2"/>
          <p:cNvSpPr>
            <a:spLocks noGrp="1"/>
          </p:cNvSpPr>
          <p:nvPr>
            <p:ph type="body" sz="quarter" idx="14"/>
          </p:nvPr>
        </p:nvSpPr>
        <p:spPr>
          <a:xfrm>
            <a:off x="457200" y="2161552"/>
            <a:ext cx="3779520" cy="3380728"/>
          </a:xfrm>
        </p:spPr>
        <p:txBody>
          <a:bodyPr>
            <a:noAutofit/>
          </a:bodyPr>
          <a:lstStyle/>
          <a:p>
            <a:pPr>
              <a:lnSpc>
                <a:spcPct val="114000"/>
              </a:lnSpc>
              <a:spcBef>
                <a:spcPts val="1200"/>
              </a:spcBef>
            </a:pPr>
            <a:r>
              <a:rPr lang="en-US" sz="2000" dirty="0"/>
              <a:t>A Global Health Burden and the Cost of Neglect</a:t>
            </a:r>
          </a:p>
          <a:p>
            <a:pPr>
              <a:lnSpc>
                <a:spcPct val="114000"/>
              </a:lnSpc>
              <a:spcBef>
                <a:spcPts val="1200"/>
              </a:spcBef>
            </a:pPr>
            <a:r>
              <a:rPr lang="en-US" sz="2000" dirty="0"/>
              <a:t>According to the World Health Organization (WHO), around 2.3 billion people worldwide suffer from dental caries in permanent teeth, making it one of the most prevalent chronic diseases</a:t>
            </a:r>
            <a:r>
              <a:rPr lang="en-US" sz="2000" dirty="0" smtClean="0"/>
              <a:t>.</a:t>
            </a:r>
            <a:endParaRPr lang="en-IN" sz="2000" dirty="0"/>
          </a:p>
        </p:txBody>
      </p:sp>
      <p:pic>
        <p:nvPicPr>
          <p:cNvPr id="9" name="Picture 2" descr="https://ostrowonline.usc.edu/wp-content/uploads/2023/10/Screenshot-2023-10-26-at-4.39.36%E2%80%AFPM-1024x667.png"/>
          <p:cNvPicPr>
            <a:picLocks noChangeAspect="1" noChangeArrowheads="1"/>
          </p:cNvPicPr>
          <p:nvPr/>
        </p:nvPicPr>
        <p:blipFill>
          <a:blip r:embed="rId2"/>
          <a:srcRect b="5222"/>
          <a:stretch>
            <a:fillRect/>
          </a:stretch>
        </p:blipFill>
        <p:spPr bwMode="auto">
          <a:xfrm>
            <a:off x="5328791" y="1578864"/>
            <a:ext cx="6022344" cy="3717926"/>
          </a:xfrm>
          <a:prstGeom prst="rect">
            <a:avLst/>
          </a:prstGeom>
          <a:noFill/>
        </p:spPr>
      </p:pic>
    </p:spTree>
    <p:extLst>
      <p:ext uri="{BB962C8B-B14F-4D97-AF65-F5344CB8AC3E}">
        <p14:creationId xmlns:p14="http://schemas.microsoft.com/office/powerpoint/2010/main" val="1387610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24801" y="0"/>
            <a:ext cx="4267199" cy="68580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Content Placeholder 4">
            <a:extLst>
              <a:ext uri="{FF2B5EF4-FFF2-40B4-BE49-F238E27FC236}">
                <a16:creationId xmlns:a16="http://schemas.microsoft.com/office/drawing/2014/main" id="{10FA5AB5-0B46-562A-3338-FD19E57A7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6" y="1234441"/>
            <a:ext cx="6532573" cy="4901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1">
            <a:extLst>
              <a:ext uri="{FF2B5EF4-FFF2-40B4-BE49-F238E27FC236}">
                <a16:creationId xmlns:a16="http://schemas.microsoft.com/office/drawing/2014/main" id="{889964CC-AFFC-3F40-C403-A94361CD5A29}"/>
              </a:ext>
            </a:extLst>
          </p:cNvPr>
          <p:cNvSpPr txBox="1">
            <a:spLocks/>
          </p:cNvSpPr>
          <p:nvPr/>
        </p:nvSpPr>
        <p:spPr>
          <a:xfrm>
            <a:off x="8157701" y="2142744"/>
            <a:ext cx="3801397" cy="25725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C000"/>
              </a:buClr>
            </a:pPr>
            <a:r>
              <a:rPr lang="en-US" dirty="0">
                <a:solidFill>
                  <a:schemeClr val="bg1"/>
                </a:solidFill>
              </a:rPr>
              <a:t>Poor oral hygiene</a:t>
            </a:r>
          </a:p>
          <a:p>
            <a:pPr>
              <a:buClr>
                <a:srgbClr val="FFC000"/>
              </a:buClr>
            </a:pPr>
            <a:r>
              <a:rPr lang="en-US" dirty="0">
                <a:solidFill>
                  <a:schemeClr val="bg1"/>
                </a:solidFill>
              </a:rPr>
              <a:t>Sweet sticky foods</a:t>
            </a:r>
          </a:p>
          <a:p>
            <a:pPr>
              <a:buClr>
                <a:srgbClr val="FFC000"/>
              </a:buClr>
            </a:pPr>
            <a:r>
              <a:rPr lang="en-US" dirty="0">
                <a:solidFill>
                  <a:schemeClr val="bg1"/>
                </a:solidFill>
              </a:rPr>
              <a:t>Bad or worn out fillings</a:t>
            </a:r>
          </a:p>
          <a:p>
            <a:pPr>
              <a:buClr>
                <a:srgbClr val="FFC000"/>
              </a:buClr>
            </a:pPr>
            <a:r>
              <a:rPr lang="en-US" dirty="0">
                <a:solidFill>
                  <a:schemeClr val="bg1"/>
                </a:solidFill>
              </a:rPr>
              <a:t>Dry mouth</a:t>
            </a:r>
          </a:p>
          <a:p>
            <a:pPr>
              <a:buClr>
                <a:srgbClr val="FFC000"/>
              </a:buClr>
            </a:pPr>
            <a:r>
              <a:rPr lang="en-US" dirty="0">
                <a:solidFill>
                  <a:schemeClr val="bg1"/>
                </a:solidFill>
              </a:rPr>
              <a:t>Crowding of teeth</a:t>
            </a:r>
            <a:endParaRPr lang="en-IN" dirty="0">
              <a:solidFill>
                <a:schemeClr val="bg1"/>
              </a:solidFill>
            </a:endParaRPr>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483748"/>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13</a:t>
            </a:r>
            <a:endParaRPr lang="en-IN" sz="1800" dirty="0"/>
          </a:p>
        </p:txBody>
      </p:sp>
    </p:spTree>
    <p:extLst>
      <p:ext uri="{BB962C8B-B14F-4D97-AF65-F5344CB8AC3E}">
        <p14:creationId xmlns:p14="http://schemas.microsoft.com/office/powerpoint/2010/main" val="10095123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24801" y="0"/>
            <a:ext cx="4267199" cy="68580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483748"/>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14</a:t>
            </a:r>
            <a:endParaRPr lang="en-IN" sz="1800" dirty="0"/>
          </a:p>
        </p:txBody>
      </p:sp>
      <p:pic>
        <p:nvPicPr>
          <p:cNvPr id="6" name="Picture 4" descr="Progression of a dental cavity"/>
          <p:cNvPicPr>
            <a:picLocks noChangeAspect="1" noChangeArrowheads="1"/>
          </p:cNvPicPr>
          <p:nvPr/>
        </p:nvPicPr>
        <p:blipFill>
          <a:blip r:embed="rId2"/>
          <a:srcRect/>
          <a:stretch>
            <a:fillRect/>
          </a:stretch>
        </p:blipFill>
        <p:spPr bwMode="auto">
          <a:xfrm>
            <a:off x="514175" y="1981896"/>
            <a:ext cx="6979594" cy="3638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a:extLst>
              <a:ext uri="{FF2B5EF4-FFF2-40B4-BE49-F238E27FC236}">
                <a16:creationId xmlns:a16="http://schemas.microsoft.com/office/drawing/2014/main" id="{F5067ADA-2F0B-4C6F-B407-FA8DC233C079}"/>
              </a:ext>
            </a:extLst>
          </p:cNvPr>
          <p:cNvSpPr txBox="1">
            <a:spLocks/>
          </p:cNvSpPr>
          <p:nvPr/>
        </p:nvSpPr>
        <p:spPr>
          <a:xfrm>
            <a:off x="343331" y="1215196"/>
            <a:ext cx="6575629" cy="68141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099175" algn="l"/>
              </a:tabLst>
            </a:pPr>
            <a:r>
              <a:rPr lang="en-US" sz="3400" b="1" dirty="0">
                <a:solidFill>
                  <a:srgbClr val="884068"/>
                </a:solidFill>
                <a:latin typeface="Rockwell" panose="02060603020205020403" pitchFamily="18" charset="0"/>
              </a:rPr>
              <a:t>Progression of a Dental Cavity</a:t>
            </a:r>
            <a:endParaRPr lang="en-IN" sz="3400" b="1" dirty="0">
              <a:solidFill>
                <a:srgbClr val="884068"/>
              </a:solidFill>
              <a:latin typeface="Rockwell" panose="02060603020205020403" pitchFamily="18" charset="0"/>
            </a:endParaRPr>
          </a:p>
        </p:txBody>
      </p:sp>
      <p:sp>
        <p:nvSpPr>
          <p:cNvPr id="9" name="Content Placeholder 2"/>
          <p:cNvSpPr txBox="1">
            <a:spLocks/>
          </p:cNvSpPr>
          <p:nvPr/>
        </p:nvSpPr>
        <p:spPr>
          <a:xfrm>
            <a:off x="8138965" y="538934"/>
            <a:ext cx="3838870" cy="54058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700" dirty="0" smtClean="0">
                <a:solidFill>
                  <a:schemeClr val="bg1"/>
                </a:solidFill>
              </a:rPr>
              <a:t>It only takes about </a:t>
            </a:r>
            <a:r>
              <a:rPr lang="en-US" sz="1700" b="1" i="1" u="sng" dirty="0" smtClean="0">
                <a:solidFill>
                  <a:schemeClr val="bg1"/>
                </a:solidFill>
                <a:hlinkClick r:id="rId3"/>
              </a:rPr>
              <a:t>4 to 12 hours</a:t>
            </a:r>
            <a:r>
              <a:rPr lang="en-US" sz="1700" dirty="0" smtClean="0">
                <a:solidFill>
                  <a:schemeClr val="bg1"/>
                </a:solidFill>
              </a:rPr>
              <a:t> for the bacteria to use the starch and sugar and </a:t>
            </a:r>
            <a:r>
              <a:rPr lang="en-US" sz="1700" i="1" dirty="0" smtClean="0">
                <a:solidFill>
                  <a:schemeClr val="bg1"/>
                </a:solidFill>
              </a:rPr>
              <a:t>build an invisible and sticky biofilm around your teeth called plaque</a:t>
            </a:r>
            <a:r>
              <a:rPr lang="en-US" sz="1700" dirty="0" smtClean="0">
                <a:solidFill>
                  <a:schemeClr val="bg1"/>
                </a:solidFill>
              </a:rPr>
              <a:t>. </a:t>
            </a:r>
          </a:p>
          <a:p>
            <a:pPr>
              <a:lnSpc>
                <a:spcPct val="100000"/>
              </a:lnSpc>
              <a:spcBef>
                <a:spcPts val="600"/>
              </a:spcBef>
            </a:pPr>
            <a:r>
              <a:rPr lang="en-US" sz="1700" dirty="0" smtClean="0">
                <a:solidFill>
                  <a:schemeClr val="bg1"/>
                </a:solidFill>
              </a:rPr>
              <a:t>Due to poor oral hygiene, the bacteria in the plaque produce acids that remove minerals from your tooth enamel. </a:t>
            </a:r>
          </a:p>
          <a:p>
            <a:pPr>
              <a:lnSpc>
                <a:spcPct val="100000"/>
              </a:lnSpc>
              <a:spcBef>
                <a:spcPts val="600"/>
              </a:spcBef>
            </a:pPr>
            <a:r>
              <a:rPr lang="en-US" sz="1700" dirty="0" smtClean="0">
                <a:solidFill>
                  <a:schemeClr val="bg1"/>
                </a:solidFill>
              </a:rPr>
              <a:t>The constant release of acids will weaken your tooth enamel until it opens up and gets infiltrated by the bacteria.</a:t>
            </a:r>
            <a:endParaRPr lang="en-US" sz="1700" b="1" dirty="0" smtClean="0">
              <a:solidFill>
                <a:schemeClr val="bg1"/>
              </a:solidFill>
            </a:endParaRPr>
          </a:p>
          <a:p>
            <a:pPr marL="0" indent="0" fontAlgn="base">
              <a:lnSpc>
                <a:spcPct val="100000"/>
              </a:lnSpc>
              <a:spcBef>
                <a:spcPts val="600"/>
              </a:spcBef>
              <a:buFont typeface="Arial" panose="020B0604020202020204" pitchFamily="34" charset="0"/>
              <a:buNone/>
            </a:pPr>
            <a:r>
              <a:rPr lang="en-US" sz="1700" b="1" dirty="0" smtClean="0">
                <a:solidFill>
                  <a:schemeClr val="bg1"/>
                </a:solidFill>
              </a:rPr>
              <a:t>Demineralization</a:t>
            </a:r>
            <a:endParaRPr lang="en-US" sz="1700" dirty="0" smtClean="0">
              <a:solidFill>
                <a:schemeClr val="bg1"/>
              </a:solidFill>
            </a:endParaRPr>
          </a:p>
          <a:p>
            <a:pPr marL="0" indent="0" fontAlgn="base">
              <a:lnSpc>
                <a:spcPct val="100000"/>
              </a:lnSpc>
              <a:spcBef>
                <a:spcPts val="600"/>
              </a:spcBef>
              <a:buFont typeface="Arial" panose="020B0604020202020204" pitchFamily="34" charset="0"/>
              <a:buNone/>
            </a:pPr>
            <a:r>
              <a:rPr lang="en-US" sz="1700" b="1" dirty="0" smtClean="0">
                <a:solidFill>
                  <a:schemeClr val="bg1"/>
                </a:solidFill>
              </a:rPr>
              <a:t>Breakdown of tooth enamel</a:t>
            </a:r>
          </a:p>
          <a:p>
            <a:pPr marL="0" indent="0" fontAlgn="base">
              <a:lnSpc>
                <a:spcPct val="100000"/>
              </a:lnSpc>
              <a:spcBef>
                <a:spcPts val="600"/>
              </a:spcBef>
              <a:buFont typeface="Arial" panose="020B0604020202020204" pitchFamily="34" charset="0"/>
              <a:buNone/>
            </a:pPr>
            <a:r>
              <a:rPr lang="en-US" sz="1700" b="1" dirty="0" smtClean="0">
                <a:solidFill>
                  <a:schemeClr val="bg1"/>
                </a:solidFill>
              </a:rPr>
              <a:t>Dentin damage</a:t>
            </a:r>
            <a:endParaRPr lang="en-US" sz="1700" dirty="0" smtClean="0">
              <a:solidFill>
                <a:schemeClr val="bg1"/>
              </a:solidFill>
            </a:endParaRPr>
          </a:p>
          <a:p>
            <a:pPr marL="0" indent="0" fontAlgn="base">
              <a:lnSpc>
                <a:spcPct val="100000"/>
              </a:lnSpc>
              <a:spcBef>
                <a:spcPts val="600"/>
              </a:spcBef>
              <a:buFont typeface="Arial" panose="020B0604020202020204" pitchFamily="34" charset="0"/>
              <a:buNone/>
            </a:pPr>
            <a:r>
              <a:rPr lang="en-US" sz="1700" b="1" dirty="0" smtClean="0">
                <a:solidFill>
                  <a:schemeClr val="bg1"/>
                </a:solidFill>
              </a:rPr>
              <a:t>Pulp decay</a:t>
            </a:r>
          </a:p>
          <a:p>
            <a:pPr marL="0" indent="0" fontAlgn="base">
              <a:lnSpc>
                <a:spcPct val="100000"/>
              </a:lnSpc>
              <a:spcBef>
                <a:spcPts val="600"/>
              </a:spcBef>
              <a:buFont typeface="Arial" panose="020B0604020202020204" pitchFamily="34" charset="0"/>
              <a:buNone/>
            </a:pPr>
            <a:r>
              <a:rPr lang="en-US" sz="1700" b="1" dirty="0" smtClean="0">
                <a:solidFill>
                  <a:schemeClr val="bg1"/>
                </a:solidFill>
              </a:rPr>
              <a:t>Tooth abscess</a:t>
            </a:r>
            <a:endParaRPr lang="en-US" sz="1700" dirty="0">
              <a:solidFill>
                <a:schemeClr val="bg1"/>
              </a:solidFill>
            </a:endParaRPr>
          </a:p>
        </p:txBody>
      </p:sp>
      <p:pic>
        <p:nvPicPr>
          <p:cNvPr id="10" name="Picture 6" descr="Can You Stop A Cavity Once It Starts?"/>
          <p:cNvPicPr>
            <a:picLocks noChangeAspect="1" noChangeArrowheads="1"/>
          </p:cNvPicPr>
          <p:nvPr/>
        </p:nvPicPr>
        <p:blipFill>
          <a:blip r:embed="rId4"/>
          <a:srcRect/>
          <a:stretch>
            <a:fillRect/>
          </a:stretch>
        </p:blipFill>
        <p:spPr bwMode="auto">
          <a:xfrm>
            <a:off x="10058718" y="4969622"/>
            <a:ext cx="1934594" cy="1296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6256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2191927"/>
            <a:ext cx="7801337" cy="2989031"/>
          </a:xfrm>
          <a:prstGeom prst="rect">
            <a:avLst/>
          </a:prstGeom>
          <a:solidFill>
            <a:srgbClr val="ECF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924801" y="0"/>
            <a:ext cx="4267199" cy="68580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 Placeholder 1">
            <a:extLst>
              <a:ext uri="{FF2B5EF4-FFF2-40B4-BE49-F238E27FC236}">
                <a16:creationId xmlns:a16="http://schemas.microsoft.com/office/drawing/2014/main" id="{17F46079-8DA2-684C-B396-433FF7D270EB}"/>
              </a:ext>
            </a:extLst>
          </p:cNvPr>
          <p:cNvSpPr>
            <a:spLocks noGrp="1"/>
          </p:cNvSpPr>
          <p:nvPr>
            <p:ph type="body" sz="quarter" idx="4294967295"/>
          </p:nvPr>
        </p:nvSpPr>
        <p:spPr>
          <a:xfrm>
            <a:off x="716375" y="2400667"/>
            <a:ext cx="4918418" cy="2595154"/>
          </a:xfrm>
        </p:spPr>
        <p:txBody>
          <a:bodyPr>
            <a:normAutofit/>
          </a:bodyPr>
          <a:lstStyle/>
          <a:p>
            <a:pPr>
              <a:buClr>
                <a:srgbClr val="884068"/>
              </a:buClr>
            </a:pPr>
            <a:r>
              <a:rPr lang="en-US" sz="2000" dirty="0"/>
              <a:t>Inflammation of gingival tissue</a:t>
            </a:r>
          </a:p>
          <a:p>
            <a:pPr>
              <a:buClr>
                <a:srgbClr val="884068"/>
              </a:buClr>
            </a:pPr>
            <a:r>
              <a:rPr lang="en-US" sz="2000" dirty="0"/>
              <a:t>Primarily due to plaque build up and its effects are completely reversible with improved oral hygiene.</a:t>
            </a:r>
          </a:p>
          <a:p>
            <a:pPr>
              <a:buClr>
                <a:srgbClr val="884068"/>
              </a:buClr>
            </a:pPr>
            <a:r>
              <a:rPr lang="en-US" sz="2000" dirty="0"/>
              <a:t>Bleeding gums</a:t>
            </a:r>
          </a:p>
          <a:p>
            <a:pPr>
              <a:buClr>
                <a:srgbClr val="884068"/>
              </a:buClr>
            </a:pPr>
            <a:r>
              <a:rPr lang="en-US" sz="2000" dirty="0"/>
              <a:t>Hormonal </a:t>
            </a:r>
          </a:p>
          <a:p>
            <a:pPr>
              <a:buClr>
                <a:srgbClr val="884068"/>
              </a:buClr>
            </a:pPr>
            <a:r>
              <a:rPr lang="en-US" sz="2000" dirty="0"/>
              <a:t>Drug induced</a:t>
            </a:r>
            <a:endParaRPr lang="en-IN" sz="2000" dirty="0"/>
          </a:p>
        </p:txBody>
      </p:sp>
      <p:sp>
        <p:nvSpPr>
          <p:cNvPr id="4" name="Title 3">
            <a:extLst>
              <a:ext uri="{FF2B5EF4-FFF2-40B4-BE49-F238E27FC236}">
                <a16:creationId xmlns:a16="http://schemas.microsoft.com/office/drawing/2014/main" id="{02086849-4EEB-2EF9-F39C-3403B99907D1}"/>
              </a:ext>
            </a:extLst>
          </p:cNvPr>
          <p:cNvSpPr>
            <a:spLocks noGrp="1"/>
          </p:cNvSpPr>
          <p:nvPr>
            <p:ph type="title" idx="4294967295"/>
          </p:nvPr>
        </p:nvSpPr>
        <p:spPr>
          <a:xfrm>
            <a:off x="716375" y="1314039"/>
            <a:ext cx="3619500" cy="877888"/>
          </a:xfrm>
        </p:spPr>
        <p:txBody>
          <a:bodyPr vert="horz" lIns="91440" tIns="45720" rIns="91440" bIns="45720" rtlCol="0" anchor="ctr">
            <a:noAutofit/>
          </a:bodyPr>
          <a:lstStyle/>
          <a:p>
            <a:r>
              <a:rPr lang="en-US" sz="3800" b="1" dirty="0">
                <a:solidFill>
                  <a:srgbClr val="884068"/>
                </a:solidFill>
                <a:latin typeface="Rockwell" panose="02060603020205020403" pitchFamily="18" charset="0"/>
              </a:rPr>
              <a:t>Gingivitis</a:t>
            </a:r>
            <a:endParaRPr lang="en-IN" sz="3800" b="1" dirty="0">
              <a:solidFill>
                <a:srgbClr val="884068"/>
              </a:solidFill>
              <a:latin typeface="Rockwell" panose="02060603020205020403" pitchFamily="18" charset="0"/>
            </a:endParaRPr>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2271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15</a:t>
            </a:r>
            <a:endParaRPr lang="en-IN" sz="1800" dirty="0"/>
          </a:p>
        </p:txBody>
      </p:sp>
      <p:pic>
        <p:nvPicPr>
          <p:cNvPr id="9" name="Picture 2" descr="http://www.ghbdental.co.uk/wp-content/uploads/2012/07/gumproblems-300x201.png"/>
          <p:cNvPicPr>
            <a:picLocks noChangeAspect="1" noChangeArrowheads="1"/>
          </p:cNvPicPr>
          <p:nvPr/>
        </p:nvPicPr>
        <p:blipFill>
          <a:blip r:embed="rId2"/>
          <a:srcRect/>
          <a:stretch>
            <a:fillRect/>
          </a:stretch>
        </p:blipFill>
        <p:spPr bwMode="auto">
          <a:xfrm>
            <a:off x="5951298" y="1769873"/>
            <a:ext cx="5632004" cy="3773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8720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411510" y="1520723"/>
            <a:ext cx="7801337" cy="4026638"/>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0" y="0"/>
            <a:ext cx="4267199" cy="6858000"/>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 Placeholder 1">
            <a:extLst>
              <a:ext uri="{FF2B5EF4-FFF2-40B4-BE49-F238E27FC236}">
                <a16:creationId xmlns:a16="http://schemas.microsoft.com/office/drawing/2014/main" id="{41FAF35B-5779-0C5F-63EF-7D8BCF2F269E}"/>
              </a:ext>
            </a:extLst>
          </p:cNvPr>
          <p:cNvSpPr>
            <a:spLocks noGrp="1"/>
          </p:cNvSpPr>
          <p:nvPr>
            <p:ph type="body" sz="quarter" idx="4294967295"/>
          </p:nvPr>
        </p:nvSpPr>
        <p:spPr>
          <a:xfrm>
            <a:off x="5162102" y="1775746"/>
            <a:ext cx="5841407" cy="3699472"/>
          </a:xfrm>
        </p:spPr>
        <p:txBody>
          <a:bodyPr>
            <a:normAutofit/>
          </a:bodyPr>
          <a:lstStyle/>
          <a:p>
            <a:pPr marL="342900" indent="-342900">
              <a:buClr>
                <a:srgbClr val="FFC000"/>
              </a:buClr>
            </a:pPr>
            <a:r>
              <a:rPr lang="en-US" sz="2000" dirty="0">
                <a:solidFill>
                  <a:schemeClr val="bg1"/>
                </a:solidFill>
              </a:rPr>
              <a:t>Affects 3 out of 4 people</a:t>
            </a:r>
          </a:p>
          <a:p>
            <a:pPr marL="342900" indent="-342900">
              <a:buClr>
                <a:srgbClr val="FFC000"/>
              </a:buClr>
            </a:pPr>
            <a:r>
              <a:rPr lang="en-US" sz="2000" dirty="0">
                <a:solidFill>
                  <a:schemeClr val="bg1"/>
                </a:solidFill>
              </a:rPr>
              <a:t>Cause 70% tooth loss</a:t>
            </a:r>
          </a:p>
          <a:p>
            <a:pPr marL="342900" indent="-342900">
              <a:buClr>
                <a:srgbClr val="FFC000"/>
              </a:buClr>
            </a:pPr>
            <a:r>
              <a:rPr lang="en-US" sz="2000" dirty="0">
                <a:solidFill>
                  <a:schemeClr val="bg1"/>
                </a:solidFill>
              </a:rPr>
              <a:t>Infected gum recedes</a:t>
            </a:r>
          </a:p>
          <a:p>
            <a:pPr marL="342900" indent="-342900">
              <a:buClr>
                <a:srgbClr val="FFC000"/>
              </a:buClr>
            </a:pPr>
            <a:r>
              <a:rPr lang="en-US" sz="2000" dirty="0">
                <a:solidFill>
                  <a:schemeClr val="bg1"/>
                </a:solidFill>
              </a:rPr>
              <a:t>Plaque and calculus ++ continues to increase gingivitis has been left untreated and the condition has progressed to an irreversible state.</a:t>
            </a:r>
          </a:p>
          <a:p>
            <a:pPr marL="342900" indent="-342900">
              <a:buClr>
                <a:srgbClr val="FFC000"/>
              </a:buClr>
            </a:pPr>
            <a:r>
              <a:rPr lang="en-US" sz="2000" dirty="0">
                <a:solidFill>
                  <a:schemeClr val="bg1"/>
                </a:solidFill>
              </a:rPr>
              <a:t>Pockets become infected</a:t>
            </a:r>
          </a:p>
          <a:p>
            <a:pPr marL="342900" indent="-342900">
              <a:buClr>
                <a:srgbClr val="FFC000"/>
              </a:buClr>
            </a:pPr>
            <a:r>
              <a:rPr lang="en-US" sz="2000" dirty="0">
                <a:solidFill>
                  <a:schemeClr val="bg1"/>
                </a:solidFill>
              </a:rPr>
              <a:t>Characteristically involves bone loss from around select teeth, and can present either </a:t>
            </a:r>
            <a:r>
              <a:rPr lang="en-US" sz="2000" dirty="0" err="1">
                <a:solidFill>
                  <a:schemeClr val="bg1"/>
                </a:solidFill>
              </a:rPr>
              <a:t>localised</a:t>
            </a:r>
            <a:r>
              <a:rPr lang="en-US" sz="2000" dirty="0">
                <a:solidFill>
                  <a:schemeClr val="bg1"/>
                </a:solidFill>
              </a:rPr>
              <a:t> or </a:t>
            </a:r>
            <a:r>
              <a:rPr lang="en-US" sz="2000" dirty="0" err="1">
                <a:solidFill>
                  <a:schemeClr val="bg1"/>
                </a:solidFill>
              </a:rPr>
              <a:t>generalised</a:t>
            </a:r>
            <a:endParaRPr lang="en-IN" sz="2000" dirty="0">
              <a:solidFill>
                <a:schemeClr val="bg1"/>
              </a:solidFill>
            </a:endParaRPr>
          </a:p>
        </p:txBody>
      </p:sp>
      <p:sp>
        <p:nvSpPr>
          <p:cNvPr id="4" name="Title 3">
            <a:extLst>
              <a:ext uri="{FF2B5EF4-FFF2-40B4-BE49-F238E27FC236}">
                <a16:creationId xmlns:a16="http://schemas.microsoft.com/office/drawing/2014/main" id="{EDCE3EA8-E8A1-E582-19A7-CA2179D86A5C}"/>
              </a:ext>
            </a:extLst>
          </p:cNvPr>
          <p:cNvSpPr>
            <a:spLocks noGrp="1"/>
          </p:cNvSpPr>
          <p:nvPr>
            <p:ph type="title" idx="4294967295"/>
          </p:nvPr>
        </p:nvSpPr>
        <p:spPr>
          <a:xfrm>
            <a:off x="5184608" y="677462"/>
            <a:ext cx="3619500" cy="877888"/>
          </a:xfrm>
        </p:spPr>
        <p:txBody>
          <a:bodyPr/>
          <a:lstStyle/>
          <a:p>
            <a:r>
              <a:rPr lang="en-US" sz="3800" b="1" dirty="0">
                <a:solidFill>
                  <a:srgbClr val="884068"/>
                </a:solidFill>
                <a:latin typeface="Rockwell" panose="02060603020205020403" pitchFamily="18" charset="0"/>
              </a:rPr>
              <a:t>Periodontitis</a:t>
            </a:r>
            <a:endParaRPr lang="en-IN" sz="3800" b="1" dirty="0">
              <a:solidFill>
                <a:srgbClr val="884068"/>
              </a:solidFill>
              <a:latin typeface="Rockwell" panose="02060603020205020403" pitchFamily="18" charset="0"/>
            </a:endParaRPr>
          </a:p>
        </p:txBody>
      </p:sp>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5068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16</a:t>
            </a:r>
            <a:endParaRPr lang="en-IN" sz="1800" dirty="0"/>
          </a:p>
        </p:txBody>
      </p:sp>
      <p:pic>
        <p:nvPicPr>
          <p:cNvPr id="7" name="Picture 2" descr="What is Periodontitis">
            <a:extLst>
              <a:ext uri="{FF2B5EF4-FFF2-40B4-BE49-F238E27FC236}">
                <a16:creationId xmlns:a16="http://schemas.microsoft.com/office/drawing/2014/main" id="{FD90975C-FAA0-BAA0-BA93-05507679917F}"/>
              </a:ext>
            </a:extLst>
          </p:cNvPr>
          <p:cNvPicPr>
            <a:picLocks noChangeAspect="1" noChangeArrowheads="1"/>
          </p:cNvPicPr>
          <p:nvPr/>
        </p:nvPicPr>
        <p:blipFill>
          <a:blip r:embed="rId2"/>
          <a:srcRect r="50763"/>
          <a:stretch>
            <a:fillRect/>
          </a:stretch>
        </p:blipFill>
        <p:spPr bwMode="auto">
          <a:xfrm>
            <a:off x="921847" y="666369"/>
            <a:ext cx="3824943" cy="5525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5663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CCACB3-8DE1-D602-C66A-5CE5DF89609A}"/>
              </a:ext>
            </a:extLst>
          </p:cNvPr>
          <p:cNvSpPr>
            <a:spLocks noGrp="1"/>
          </p:cNvSpPr>
          <p:nvPr>
            <p:ph type="body" sz="quarter" idx="14"/>
          </p:nvPr>
        </p:nvSpPr>
        <p:spPr>
          <a:xfrm>
            <a:off x="420578" y="2007081"/>
            <a:ext cx="3383280" cy="4115333"/>
          </a:xfrm>
        </p:spPr>
        <p:txBody>
          <a:bodyPr vert="horz" lIns="91440" tIns="45720" rIns="91440" bIns="45720" rtlCol="0">
            <a:normAutofit/>
          </a:bodyPr>
          <a:lstStyle/>
          <a:p>
            <a:pPr marL="342900" indent="-342900">
              <a:lnSpc>
                <a:spcPct val="100000"/>
              </a:lnSpc>
              <a:spcBef>
                <a:spcPts val="400"/>
              </a:spcBef>
              <a:buClr>
                <a:srgbClr val="884068"/>
              </a:buClr>
              <a:buFont typeface="Arial" panose="020B0604020202020204" pitchFamily="34" charset="0"/>
              <a:buChar char="•"/>
            </a:pPr>
            <a:r>
              <a:rPr lang="en-US" dirty="0"/>
              <a:t>Genetics</a:t>
            </a:r>
          </a:p>
          <a:p>
            <a:pPr marL="342900" indent="-342900">
              <a:lnSpc>
                <a:spcPct val="100000"/>
              </a:lnSpc>
              <a:spcBef>
                <a:spcPts val="400"/>
              </a:spcBef>
              <a:buClr>
                <a:srgbClr val="884068"/>
              </a:buClr>
              <a:buFont typeface="Arial" panose="020B0604020202020204" pitchFamily="34" charset="0"/>
              <a:buChar char="•"/>
            </a:pPr>
            <a:r>
              <a:rPr lang="en-US" dirty="0"/>
              <a:t>Auto-immune diseases</a:t>
            </a:r>
          </a:p>
          <a:p>
            <a:pPr marL="342900" indent="-342900">
              <a:lnSpc>
                <a:spcPct val="100000"/>
              </a:lnSpc>
              <a:spcBef>
                <a:spcPts val="400"/>
              </a:spcBef>
              <a:buClr>
                <a:srgbClr val="884068"/>
              </a:buClr>
              <a:buFont typeface="Arial" panose="020B0604020202020204" pitchFamily="34" charset="0"/>
              <a:buChar char="•"/>
            </a:pPr>
            <a:r>
              <a:rPr lang="en-US" dirty="0"/>
              <a:t>Low saliva flow</a:t>
            </a:r>
          </a:p>
          <a:p>
            <a:pPr marL="342900" indent="-342900">
              <a:lnSpc>
                <a:spcPct val="100000"/>
              </a:lnSpc>
              <a:spcBef>
                <a:spcPts val="400"/>
              </a:spcBef>
              <a:buClr>
                <a:srgbClr val="884068"/>
              </a:buClr>
              <a:buFont typeface="Arial" panose="020B0604020202020204" pitchFamily="34" charset="0"/>
              <a:buChar char="•"/>
            </a:pPr>
            <a:r>
              <a:rPr lang="en-US" dirty="0"/>
              <a:t>Some medications</a:t>
            </a:r>
          </a:p>
          <a:p>
            <a:pPr marL="342900" indent="-342900">
              <a:lnSpc>
                <a:spcPct val="100000"/>
              </a:lnSpc>
              <a:spcBef>
                <a:spcPts val="400"/>
              </a:spcBef>
              <a:buClr>
                <a:srgbClr val="884068"/>
              </a:buClr>
              <a:buFont typeface="Arial" panose="020B0604020202020204" pitchFamily="34" charset="0"/>
              <a:buChar char="•"/>
            </a:pPr>
            <a:r>
              <a:rPr lang="en-US" dirty="0"/>
              <a:t>Stress, leading to acidity in the mouth</a:t>
            </a:r>
          </a:p>
          <a:p>
            <a:pPr marL="342900" indent="-342900">
              <a:lnSpc>
                <a:spcPct val="100000"/>
              </a:lnSpc>
              <a:spcBef>
                <a:spcPts val="400"/>
              </a:spcBef>
              <a:buClr>
                <a:srgbClr val="884068"/>
              </a:buClr>
              <a:buFont typeface="Arial" panose="020B0604020202020204" pitchFamily="34" charset="0"/>
              <a:buChar char="•"/>
            </a:pPr>
            <a:r>
              <a:rPr lang="en-US" dirty="0"/>
              <a:t>Chronic inflammation</a:t>
            </a:r>
          </a:p>
          <a:p>
            <a:pPr marL="342900" indent="-342900">
              <a:lnSpc>
                <a:spcPct val="100000"/>
              </a:lnSpc>
              <a:spcBef>
                <a:spcPts val="400"/>
              </a:spcBef>
              <a:buClr>
                <a:srgbClr val="884068"/>
              </a:buClr>
              <a:buFont typeface="Arial" panose="020B0604020202020204" pitchFamily="34" charset="0"/>
              <a:buChar char="•"/>
            </a:pPr>
            <a:r>
              <a:rPr lang="en-US" dirty="0"/>
              <a:t>Smoking</a:t>
            </a:r>
          </a:p>
          <a:p>
            <a:pPr marL="342900" indent="-342900">
              <a:lnSpc>
                <a:spcPct val="100000"/>
              </a:lnSpc>
              <a:spcBef>
                <a:spcPts val="400"/>
              </a:spcBef>
              <a:buClr>
                <a:srgbClr val="884068"/>
              </a:buClr>
              <a:buFont typeface="Arial" panose="020B0604020202020204" pitchFamily="34" charset="0"/>
              <a:buChar char="•"/>
            </a:pPr>
            <a:r>
              <a:rPr lang="en-US" dirty="0"/>
              <a:t>Acid Reflux</a:t>
            </a:r>
          </a:p>
          <a:p>
            <a:pPr marL="342900" indent="-342900">
              <a:lnSpc>
                <a:spcPct val="100000"/>
              </a:lnSpc>
              <a:spcBef>
                <a:spcPts val="400"/>
              </a:spcBef>
              <a:buClr>
                <a:srgbClr val="884068"/>
              </a:buClr>
              <a:buFont typeface="Arial" panose="020B0604020202020204" pitchFamily="34" charset="0"/>
              <a:buChar char="•"/>
            </a:pPr>
            <a:r>
              <a:rPr lang="en-US" dirty="0"/>
              <a:t>Viral infections</a:t>
            </a:r>
            <a:endParaRPr lang="en-IN" dirty="0"/>
          </a:p>
        </p:txBody>
      </p:sp>
      <p:sp>
        <p:nvSpPr>
          <p:cNvPr id="4" name="Title 3">
            <a:extLst>
              <a:ext uri="{FF2B5EF4-FFF2-40B4-BE49-F238E27FC236}">
                <a16:creationId xmlns:a16="http://schemas.microsoft.com/office/drawing/2014/main" id="{BA315796-12D3-5E25-0E9F-A589AF31F609}"/>
              </a:ext>
            </a:extLst>
          </p:cNvPr>
          <p:cNvSpPr>
            <a:spLocks noGrp="1"/>
          </p:cNvSpPr>
          <p:nvPr>
            <p:ph type="title"/>
          </p:nvPr>
        </p:nvSpPr>
        <p:spPr>
          <a:xfrm>
            <a:off x="380237" y="382549"/>
            <a:ext cx="3619501" cy="1334491"/>
          </a:xfrm>
        </p:spPr>
        <p:txBody>
          <a:bodyPr>
            <a:normAutofit/>
          </a:bodyPr>
          <a:lstStyle/>
          <a:p>
            <a:r>
              <a:rPr lang="en-US" dirty="0"/>
              <a:t>Additional contributors</a:t>
            </a:r>
            <a:endParaRPr lang="en-IN" b="1" dirty="0"/>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17</a:t>
            </a:r>
            <a:endParaRPr lang="en-IN" sz="1800" dirty="0"/>
          </a:p>
        </p:txBody>
      </p:sp>
      <p:pic>
        <p:nvPicPr>
          <p:cNvPr id="7" name="Picture 6" descr="A diagrammatic depiction of periodontitis. Gingivitis is distinguished by the presence of inflamed, red, and oozing gums that encircle the teeth. Although periodontal disease exhibits similar symptoms, it additionally manifests as bone loss. A viscous substance called plaque, which is produced in the oral cavity by food, saliva, and bacteria, irritates the gum tissue by coating the tooth both above and below the gumline. Plaque, if not eliminated, solidifies into calculus, a substance that becomes exceedingly challenging to remove. Plaque and calculus microorganisms have the potential to eventually obliterate the bone and gingival tissue that surround the teeth. This results in the formation of deep fissures, bone atrophy, and potential tooth loss [12]">
            <a:extLst>
              <a:ext uri="{FF2B5EF4-FFF2-40B4-BE49-F238E27FC236}">
                <a16:creationId xmlns:a16="http://schemas.microsoft.com/office/drawing/2014/main" id="{00EDC64C-766C-4A68-8F31-563EE5C02B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36" t="4987" r="22067" b="60805"/>
          <a:stretch/>
        </p:blipFill>
        <p:spPr bwMode="auto">
          <a:xfrm>
            <a:off x="6684510" y="1309856"/>
            <a:ext cx="3265431" cy="2489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8" name="Picture 4" descr="Medicina 58 01214 g005 550"/>
          <p:cNvPicPr>
            <a:picLocks noChangeAspect="1" noChangeArrowheads="1"/>
          </p:cNvPicPr>
          <p:nvPr/>
        </p:nvPicPr>
        <p:blipFill rotWithShape="1">
          <a:blip r:embed="rId3"/>
          <a:srcRect l="47471" t="5490" r="1587" b="20065"/>
          <a:stretch/>
        </p:blipFill>
        <p:spPr bwMode="auto">
          <a:xfrm>
            <a:off x="8173052" y="4055369"/>
            <a:ext cx="3067956" cy="1369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4" descr="Medicina 58 01214 g005 550"/>
          <p:cNvPicPr>
            <a:picLocks noChangeAspect="1" noChangeArrowheads="1"/>
          </p:cNvPicPr>
          <p:nvPr/>
        </p:nvPicPr>
        <p:blipFill rotWithShape="1">
          <a:blip r:embed="rId3"/>
          <a:srcRect l="1393" t="8087" r="58770" b="22663"/>
          <a:stretch/>
        </p:blipFill>
        <p:spPr bwMode="auto">
          <a:xfrm>
            <a:off x="5394960" y="4055369"/>
            <a:ext cx="2579100" cy="1369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7727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CCACB3-8DE1-D602-C66A-5CE5DF89609A}"/>
              </a:ext>
            </a:extLst>
          </p:cNvPr>
          <p:cNvSpPr>
            <a:spLocks noGrp="1"/>
          </p:cNvSpPr>
          <p:nvPr>
            <p:ph type="body" sz="quarter" idx="14"/>
          </p:nvPr>
        </p:nvSpPr>
        <p:spPr/>
        <p:txBody>
          <a:bodyPr vert="horz" lIns="91440" tIns="45720" rIns="91440" bIns="45720" rtlCol="0">
            <a:normAutofit/>
          </a:bodyPr>
          <a:lstStyle/>
          <a:p>
            <a:pPr marL="174625" indent="-174625">
              <a:lnSpc>
                <a:spcPct val="100000"/>
              </a:lnSpc>
              <a:spcBef>
                <a:spcPts val="400"/>
              </a:spcBef>
              <a:buClr>
                <a:srgbClr val="0B7D98"/>
              </a:buClr>
              <a:buFont typeface="Arial" panose="020B0604020202020204" pitchFamily="34" charset="0"/>
              <a:buChar char="•"/>
            </a:pPr>
            <a:r>
              <a:rPr lang="en-US" sz="1900" dirty="0"/>
              <a:t>Gum inflammation</a:t>
            </a:r>
          </a:p>
          <a:p>
            <a:pPr marL="174625" indent="-174625">
              <a:lnSpc>
                <a:spcPct val="100000"/>
              </a:lnSpc>
              <a:spcBef>
                <a:spcPts val="400"/>
              </a:spcBef>
            </a:pPr>
            <a:r>
              <a:rPr lang="en-US" sz="1900" dirty="0"/>
              <a:t>Bleeding-prone mucous </a:t>
            </a:r>
            <a:r>
              <a:rPr lang="en-US" sz="1900" dirty="0" smtClean="0"/>
              <a:t>membranes Plaque</a:t>
            </a:r>
            <a:r>
              <a:rPr lang="en-US" sz="1900" dirty="0"/>
              <a:t>, Calculus</a:t>
            </a:r>
          </a:p>
          <a:p>
            <a:pPr marL="174625" indent="-174625">
              <a:lnSpc>
                <a:spcPct val="100000"/>
              </a:lnSpc>
              <a:spcBef>
                <a:spcPts val="400"/>
              </a:spcBef>
              <a:buClr>
                <a:srgbClr val="0B7D98"/>
              </a:buClr>
              <a:buFont typeface="Arial" panose="020B0604020202020204" pitchFamily="34" charset="0"/>
              <a:buChar char="•"/>
            </a:pPr>
            <a:r>
              <a:rPr lang="en-US" sz="1900" dirty="0"/>
              <a:t>In more severe cases, even dental displacement might develop, as well as pathological dental migration.</a:t>
            </a:r>
          </a:p>
          <a:p>
            <a:pPr marL="174625" indent="-174625">
              <a:lnSpc>
                <a:spcPct val="100000"/>
              </a:lnSpc>
              <a:spcBef>
                <a:spcPts val="400"/>
              </a:spcBef>
              <a:buClr>
                <a:srgbClr val="0B7D98"/>
              </a:buClr>
              <a:buFont typeface="Arial" panose="020B0604020202020204" pitchFamily="34" charset="0"/>
              <a:buChar char="•"/>
            </a:pPr>
            <a:r>
              <a:rPr lang="en-US" sz="1900" dirty="0"/>
              <a:t>Some risk factors triggering periodontitis include passive tobacco consumption, diabetes, CD4+ T lymphocyte count &lt;200 cells/</a:t>
            </a:r>
            <a:r>
              <a:rPr lang="el-GR" sz="1900" dirty="0"/>
              <a:t>μ</a:t>
            </a:r>
            <a:r>
              <a:rPr lang="en-US" sz="1900" dirty="0"/>
              <a:t>L, and xerostomia</a:t>
            </a:r>
            <a:endParaRPr lang="en-IN" sz="1900" dirty="0"/>
          </a:p>
        </p:txBody>
      </p:sp>
      <p:sp>
        <p:nvSpPr>
          <p:cNvPr id="4" name="Title 3">
            <a:extLst>
              <a:ext uri="{FF2B5EF4-FFF2-40B4-BE49-F238E27FC236}">
                <a16:creationId xmlns:a16="http://schemas.microsoft.com/office/drawing/2014/main" id="{BA315796-12D3-5E25-0E9F-A589AF31F609}"/>
              </a:ext>
            </a:extLst>
          </p:cNvPr>
          <p:cNvSpPr>
            <a:spLocks noGrp="1"/>
          </p:cNvSpPr>
          <p:nvPr>
            <p:ph type="title"/>
          </p:nvPr>
        </p:nvSpPr>
        <p:spPr/>
        <p:txBody>
          <a:bodyPr>
            <a:normAutofit/>
          </a:bodyPr>
          <a:lstStyle/>
          <a:p>
            <a:r>
              <a:rPr lang="en-US" dirty="0"/>
              <a:t>Additional contributors are:</a:t>
            </a:r>
            <a:endParaRPr lang="en-IN" b="1" dirty="0"/>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18</a:t>
            </a:r>
            <a:endParaRPr lang="en-IN" sz="1800" dirty="0"/>
          </a:p>
        </p:txBody>
      </p:sp>
      <p:pic>
        <p:nvPicPr>
          <p:cNvPr id="11" name="Picture 10" descr="A diagrammatic depiction of periodontitis. Gingivitis is distinguished by the presence of inflamed, red, and oozing gums that encircle the teeth. Although periodontal disease exhibits similar symptoms, it additionally manifests as bone loss. A viscous substance called plaque, which is produced in the oral cavity by food, saliva, and bacteria, irritates the gum tissue by coating the tooth both above and below the gumline. Plaque, if not eliminated, solidifies into calculus, a substance that becomes exceedingly challenging to remove. Plaque and calculus microorganisms have the potential to eventually obliterate the bone and gingival tissue that surround the teeth. This results in the formation of deep fissures, bone atrophy, and potential tooth loss [12]">
            <a:extLst>
              <a:ext uri="{FF2B5EF4-FFF2-40B4-BE49-F238E27FC236}">
                <a16:creationId xmlns:a16="http://schemas.microsoft.com/office/drawing/2014/main" id="{00EDC64C-766C-4A68-8F31-563EE5C02B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36" t="4987" r="22067" b="60805"/>
          <a:stretch/>
        </p:blipFill>
        <p:spPr bwMode="auto">
          <a:xfrm>
            <a:off x="6684510" y="1309856"/>
            <a:ext cx="3265431" cy="2489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2" name="Picture 4" descr="Medicina 58 01214 g005 550"/>
          <p:cNvPicPr>
            <a:picLocks noChangeAspect="1" noChangeArrowheads="1"/>
          </p:cNvPicPr>
          <p:nvPr/>
        </p:nvPicPr>
        <p:blipFill rotWithShape="1">
          <a:blip r:embed="rId3"/>
          <a:srcRect l="47471" t="5490" r="1587" b="20065"/>
          <a:stretch/>
        </p:blipFill>
        <p:spPr bwMode="auto">
          <a:xfrm>
            <a:off x="8173052" y="4055369"/>
            <a:ext cx="3067956" cy="1369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4" descr="Medicina 58 01214 g005 550"/>
          <p:cNvPicPr>
            <a:picLocks noChangeAspect="1" noChangeArrowheads="1"/>
          </p:cNvPicPr>
          <p:nvPr/>
        </p:nvPicPr>
        <p:blipFill rotWithShape="1">
          <a:blip r:embed="rId3"/>
          <a:srcRect l="1393" t="8087" r="58770" b="22663"/>
          <a:stretch/>
        </p:blipFill>
        <p:spPr bwMode="auto">
          <a:xfrm>
            <a:off x="5394960" y="4055369"/>
            <a:ext cx="2579100" cy="1369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99904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89225" y="0"/>
            <a:ext cx="5802775" cy="68580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FAB57930-284A-A8DA-601B-A6193DFF2164}"/>
              </a:ext>
            </a:extLst>
          </p:cNvPr>
          <p:cNvSpPr>
            <a:spLocks noGrp="1"/>
          </p:cNvSpPr>
          <p:nvPr>
            <p:ph type="title" idx="4294967295"/>
          </p:nvPr>
        </p:nvSpPr>
        <p:spPr>
          <a:xfrm>
            <a:off x="6780860" y="334645"/>
            <a:ext cx="4710052" cy="1325563"/>
          </a:xfrm>
        </p:spPr>
        <p:txBody>
          <a:bodyPr>
            <a:normAutofit/>
          </a:bodyPr>
          <a:lstStyle/>
          <a:p>
            <a:pPr algn="ctr"/>
            <a:r>
              <a:rPr lang="en-US" sz="3500" b="1" dirty="0">
                <a:solidFill>
                  <a:srgbClr val="FFC000"/>
                </a:solidFill>
                <a:latin typeface="Rockwell" panose="02060603020205020403" pitchFamily="18" charset="0"/>
              </a:rPr>
              <a:t>Oral Health Relation </a:t>
            </a:r>
            <a:r>
              <a:rPr lang="en-US" sz="3500" b="1" dirty="0" smtClean="0">
                <a:solidFill>
                  <a:srgbClr val="FFC000"/>
                </a:solidFill>
                <a:latin typeface="Rockwell" panose="02060603020205020403" pitchFamily="18" charset="0"/>
              </a:rPr>
              <a:t>on </a:t>
            </a:r>
            <a:r>
              <a:rPr lang="en-US" sz="3500" b="1" dirty="0">
                <a:solidFill>
                  <a:srgbClr val="FFC000"/>
                </a:solidFill>
                <a:latin typeface="Rockwell" panose="02060603020205020403" pitchFamily="18" charset="0"/>
              </a:rPr>
              <a:t>Quality o</a:t>
            </a:r>
            <a:r>
              <a:rPr lang="en-US" sz="3500" b="1" dirty="0" smtClean="0">
                <a:solidFill>
                  <a:srgbClr val="FFC000"/>
                </a:solidFill>
                <a:latin typeface="Rockwell" panose="02060603020205020403" pitchFamily="18" charset="0"/>
              </a:rPr>
              <a:t>f Life</a:t>
            </a:r>
            <a:endParaRPr lang="en-IN" sz="3500" b="1" dirty="0">
              <a:solidFill>
                <a:srgbClr val="FFC000"/>
              </a:solidFill>
              <a:latin typeface="Rockwell" panose="02060603020205020403" pitchFamily="18" charset="0"/>
            </a:endParaRPr>
          </a:p>
        </p:txBody>
      </p:sp>
      <p:sp>
        <p:nvSpPr>
          <p:cNvPr id="4" name="Content Placeholder 3">
            <a:extLst>
              <a:ext uri="{FF2B5EF4-FFF2-40B4-BE49-F238E27FC236}">
                <a16:creationId xmlns:a16="http://schemas.microsoft.com/office/drawing/2014/main" id="{EB616B96-D4F4-BF79-49C5-8FE8ABB34257}"/>
              </a:ext>
            </a:extLst>
          </p:cNvPr>
          <p:cNvSpPr>
            <a:spLocks noGrp="1"/>
          </p:cNvSpPr>
          <p:nvPr>
            <p:ph idx="4294967295"/>
          </p:nvPr>
        </p:nvSpPr>
        <p:spPr>
          <a:xfrm>
            <a:off x="6780860" y="1994853"/>
            <a:ext cx="5020856" cy="4351338"/>
          </a:xfrm>
        </p:spPr>
        <p:txBody>
          <a:bodyPr>
            <a:noAutofit/>
          </a:bodyPr>
          <a:lstStyle/>
          <a:p>
            <a:pPr>
              <a:lnSpc>
                <a:spcPct val="114000"/>
              </a:lnSpc>
              <a:buClr>
                <a:srgbClr val="FFC000"/>
              </a:buClr>
            </a:pPr>
            <a:r>
              <a:rPr lang="en-US" sz="2000" dirty="0">
                <a:solidFill>
                  <a:schemeClr val="bg1"/>
                </a:solidFill>
              </a:rPr>
              <a:t>Oral health significantly influences daily life, affecting eating, speaking, and social interactions. </a:t>
            </a:r>
          </a:p>
          <a:p>
            <a:pPr>
              <a:lnSpc>
                <a:spcPct val="114000"/>
              </a:lnSpc>
              <a:buClr>
                <a:srgbClr val="FFC000"/>
              </a:buClr>
            </a:pPr>
            <a:r>
              <a:rPr lang="en-US" sz="2000" dirty="0">
                <a:solidFill>
                  <a:schemeClr val="bg1"/>
                </a:solidFill>
              </a:rPr>
              <a:t>Poor oral health can lead to pain, discomfort, and self-consciousness, impairing quality of life. </a:t>
            </a:r>
          </a:p>
          <a:p>
            <a:pPr>
              <a:lnSpc>
                <a:spcPct val="114000"/>
              </a:lnSpc>
              <a:buClr>
                <a:srgbClr val="FFC000"/>
              </a:buClr>
            </a:pPr>
            <a:r>
              <a:rPr lang="en-US" sz="2000" dirty="0">
                <a:solidFill>
                  <a:schemeClr val="bg1"/>
                </a:solidFill>
              </a:rPr>
              <a:t>Conversely, maintaining good oral hygiene promotes confidence, comfort, and overall well-being, enhancing one's ability to enjoy life to the fullest.</a:t>
            </a:r>
            <a:endParaRPr lang="en-IN" sz="2000" dirty="0">
              <a:solidFill>
                <a:schemeClr val="bg1"/>
              </a:solidFill>
            </a:endParaRPr>
          </a:p>
        </p:txBody>
      </p:sp>
      <p:pic>
        <p:nvPicPr>
          <p:cNvPr id="17410" name="Picture 2" descr="Oral Health-related Quality of Life | Semantic Scholar">
            <a:extLst>
              <a:ext uri="{FF2B5EF4-FFF2-40B4-BE49-F238E27FC236}">
                <a16:creationId xmlns:a16="http://schemas.microsoft.com/office/drawing/2014/main" id="{D591D3E8-95C9-D837-A51F-7EB6E37F1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98" y="1266669"/>
            <a:ext cx="5144370" cy="4814319"/>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51255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19</a:t>
            </a:r>
            <a:endParaRPr lang="en-IN" sz="1800" dirty="0"/>
          </a:p>
        </p:txBody>
      </p:sp>
    </p:spTree>
    <p:extLst>
      <p:ext uri="{BB962C8B-B14F-4D97-AF65-F5344CB8AC3E}">
        <p14:creationId xmlns:p14="http://schemas.microsoft.com/office/powerpoint/2010/main" val="2086153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318436" cy="6858000"/>
          </a:xfrm>
          <a:prstGeom prst="rect">
            <a:avLst/>
          </a:prstGeom>
        </p:spPr>
      </p:pic>
      <p:sp>
        <p:nvSpPr>
          <p:cNvPr id="6" name="Title 1"/>
          <p:cNvSpPr txBox="1">
            <a:spLocks/>
          </p:cNvSpPr>
          <p:nvPr/>
        </p:nvSpPr>
        <p:spPr>
          <a:xfrm>
            <a:off x="185195" y="432857"/>
            <a:ext cx="4271058" cy="165321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1" u="none" strike="noStrike" kern="1200" cap="none" spc="0" normalizeH="0" baseline="0" noProof="0" dirty="0">
                <a:ln>
                  <a:noFill/>
                </a:ln>
                <a:solidFill>
                  <a:schemeClr val="bg1"/>
                </a:solidFill>
                <a:effectLst/>
                <a:uLnTx/>
                <a:uFillTx/>
                <a:latin typeface="Rockwell" pitchFamily="18" charset="0"/>
                <a:ea typeface="+mj-ea"/>
                <a:cs typeface="+mj-cs"/>
              </a:rPr>
              <a:t>Oral Health and Hygiene</a:t>
            </a:r>
          </a:p>
        </p:txBody>
      </p:sp>
      <p:sp>
        <p:nvSpPr>
          <p:cNvPr id="27" name="Subtitle 2">
            <a:extLst>
              <a:ext uri="{FF2B5EF4-FFF2-40B4-BE49-F238E27FC236}">
                <a16:creationId xmlns:a16="http://schemas.microsoft.com/office/drawing/2014/main" id="{8D60A393-4121-5EB1-CD62-CE4A8D5D5A90}"/>
              </a:ext>
            </a:extLst>
          </p:cNvPr>
          <p:cNvSpPr txBox="1">
            <a:spLocks/>
          </p:cNvSpPr>
          <p:nvPr/>
        </p:nvSpPr>
        <p:spPr>
          <a:xfrm>
            <a:off x="11026015" y="644989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a:t>
            </a:r>
            <a:endParaRPr lang="en-IN" sz="1800" dirty="0"/>
          </a:p>
        </p:txBody>
      </p:sp>
      <p:cxnSp>
        <p:nvCxnSpPr>
          <p:cNvPr id="5" name="Straight Connector 4"/>
          <p:cNvCxnSpPr/>
          <p:nvPr/>
        </p:nvCxnSpPr>
        <p:spPr>
          <a:xfrm>
            <a:off x="185195" y="2086073"/>
            <a:ext cx="42976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txBox="1">
            <a:spLocks/>
          </p:cNvSpPr>
          <p:nvPr/>
        </p:nvSpPr>
        <p:spPr>
          <a:xfrm>
            <a:off x="7301407" y="5794870"/>
            <a:ext cx="4768673" cy="9078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Font typeface="Arial" panose="020B0604020202020204" pitchFamily="34" charset="0"/>
              <a:buNone/>
            </a:pPr>
            <a:r>
              <a:rPr lang="en-US" sz="1900" b="1" smtClean="0"/>
              <a:t>MDS, Orthodontics and Laser Specialist</a:t>
            </a:r>
          </a:p>
          <a:p>
            <a:pPr marL="0" indent="0" algn="ctr">
              <a:lnSpc>
                <a:spcPct val="80000"/>
              </a:lnSpc>
              <a:spcBef>
                <a:spcPts val="0"/>
              </a:spcBef>
              <a:buFont typeface="Arial" panose="020B0604020202020204" pitchFamily="34" charset="0"/>
              <a:buNone/>
            </a:pPr>
            <a:r>
              <a:rPr lang="en-US" sz="1900" b="1" smtClean="0"/>
              <a:t>Professor and Head, Department of Dentistry</a:t>
            </a:r>
          </a:p>
          <a:p>
            <a:pPr marL="0" indent="0" algn="ctr">
              <a:lnSpc>
                <a:spcPct val="80000"/>
              </a:lnSpc>
              <a:spcBef>
                <a:spcPts val="0"/>
              </a:spcBef>
              <a:buFont typeface="Arial" panose="020B0604020202020204" pitchFamily="34" charset="0"/>
              <a:buNone/>
            </a:pPr>
            <a:r>
              <a:rPr lang="en-US" sz="1900" b="1" smtClean="0"/>
              <a:t>Dr. RMLIMS, Lucknow</a:t>
            </a:r>
            <a:endParaRPr lang="en-US" sz="1900" b="1" dirty="0"/>
          </a:p>
        </p:txBody>
      </p:sp>
      <p:sp>
        <p:nvSpPr>
          <p:cNvPr id="9" name="Rectangle 8"/>
          <p:cNvSpPr/>
          <p:nvPr/>
        </p:nvSpPr>
        <p:spPr>
          <a:xfrm>
            <a:off x="7849824" y="5163928"/>
            <a:ext cx="3671839" cy="630942"/>
          </a:xfrm>
          <a:prstGeom prst="rect">
            <a:avLst/>
          </a:prstGeom>
        </p:spPr>
        <p:txBody>
          <a:bodyPr wrap="none">
            <a:spAutoFit/>
          </a:bodyPr>
          <a:lstStyle/>
          <a:p>
            <a:r>
              <a:rPr lang="en-US" sz="3500" b="1" dirty="0">
                <a:solidFill>
                  <a:srgbClr val="884068"/>
                </a:solidFill>
              </a:rPr>
              <a:t>Dr. </a:t>
            </a:r>
            <a:r>
              <a:rPr lang="en-US" sz="3500" b="1" dirty="0" err="1">
                <a:solidFill>
                  <a:srgbClr val="884068"/>
                </a:solidFill>
              </a:rPr>
              <a:t>Shally</a:t>
            </a:r>
            <a:r>
              <a:rPr lang="en-US" sz="3500" b="1" dirty="0">
                <a:solidFill>
                  <a:srgbClr val="884068"/>
                </a:solidFill>
              </a:rPr>
              <a:t> Mahajan</a:t>
            </a:r>
          </a:p>
        </p:txBody>
      </p:sp>
    </p:spTree>
    <p:extLst>
      <p:ext uri="{BB962C8B-B14F-4D97-AF65-F5344CB8AC3E}">
        <p14:creationId xmlns:p14="http://schemas.microsoft.com/office/powerpoint/2010/main" val="559708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5802775" cy="68580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FAB57930-284A-A8DA-601B-A6193DFF2164}"/>
              </a:ext>
            </a:extLst>
          </p:cNvPr>
          <p:cNvSpPr>
            <a:spLocks noGrp="1"/>
          </p:cNvSpPr>
          <p:nvPr>
            <p:ph type="title" idx="4294967295"/>
          </p:nvPr>
        </p:nvSpPr>
        <p:spPr>
          <a:xfrm>
            <a:off x="273512" y="334963"/>
            <a:ext cx="5122400" cy="1325562"/>
          </a:xfrm>
        </p:spPr>
        <p:txBody>
          <a:bodyPr>
            <a:normAutofit/>
          </a:bodyPr>
          <a:lstStyle/>
          <a:p>
            <a:pPr algn="ctr"/>
            <a:r>
              <a:rPr lang="en-US" sz="3500" b="1" dirty="0">
                <a:solidFill>
                  <a:srgbClr val="FFC000"/>
                </a:solidFill>
                <a:latin typeface="Rockwell" panose="02060603020205020403" pitchFamily="18" charset="0"/>
              </a:rPr>
              <a:t>Oral Manifestations </a:t>
            </a:r>
            <a:r>
              <a:rPr lang="en-US" sz="3500" b="1" dirty="0" smtClean="0">
                <a:solidFill>
                  <a:srgbClr val="FFC000"/>
                </a:solidFill>
                <a:latin typeface="Rockwell" panose="02060603020205020403" pitchFamily="18" charset="0"/>
              </a:rPr>
              <a:t>of </a:t>
            </a:r>
            <a:r>
              <a:rPr lang="en-US" sz="3500" b="1" dirty="0">
                <a:solidFill>
                  <a:srgbClr val="FFC000"/>
                </a:solidFill>
                <a:latin typeface="Rockwell" panose="02060603020205020403" pitchFamily="18" charset="0"/>
              </a:rPr>
              <a:t>Systemic Diseases</a:t>
            </a:r>
            <a:endParaRPr lang="en-IN" sz="3500" b="1" dirty="0">
              <a:solidFill>
                <a:srgbClr val="FFC000"/>
              </a:solidFill>
              <a:latin typeface="Rockwell" panose="02060603020205020403" pitchFamily="18" charset="0"/>
            </a:endParaRPr>
          </a:p>
        </p:txBody>
      </p:sp>
      <p:sp>
        <p:nvSpPr>
          <p:cNvPr id="4" name="Content Placeholder 3">
            <a:extLst>
              <a:ext uri="{FF2B5EF4-FFF2-40B4-BE49-F238E27FC236}">
                <a16:creationId xmlns:a16="http://schemas.microsoft.com/office/drawing/2014/main" id="{EB616B96-D4F4-BF79-49C5-8FE8ABB34257}"/>
              </a:ext>
            </a:extLst>
          </p:cNvPr>
          <p:cNvSpPr>
            <a:spLocks noGrp="1"/>
          </p:cNvSpPr>
          <p:nvPr>
            <p:ph idx="4294967295"/>
          </p:nvPr>
        </p:nvSpPr>
        <p:spPr>
          <a:xfrm>
            <a:off x="318431" y="1803400"/>
            <a:ext cx="5032562" cy="4351337"/>
          </a:xfrm>
        </p:spPr>
        <p:txBody>
          <a:bodyPr>
            <a:noAutofit/>
          </a:bodyPr>
          <a:lstStyle/>
          <a:p>
            <a:pPr>
              <a:lnSpc>
                <a:spcPct val="114000"/>
              </a:lnSpc>
              <a:buClr>
                <a:srgbClr val="FFC000"/>
              </a:buClr>
            </a:pPr>
            <a:r>
              <a:rPr lang="en-US" sz="1900" dirty="0">
                <a:solidFill>
                  <a:schemeClr val="bg1"/>
                </a:solidFill>
              </a:rPr>
              <a:t>Often serve as early indicators of underlying health issues</a:t>
            </a:r>
          </a:p>
          <a:p>
            <a:pPr>
              <a:lnSpc>
                <a:spcPct val="114000"/>
              </a:lnSpc>
              <a:buClr>
                <a:srgbClr val="FFC000"/>
              </a:buClr>
            </a:pPr>
            <a:r>
              <a:rPr lang="en-US" sz="1900" dirty="0">
                <a:solidFill>
                  <a:schemeClr val="bg1"/>
                </a:solidFill>
              </a:rPr>
              <a:t>Various systemic conditions can present with oral symptoms, ranging from mild discomfort to severe pathology. </a:t>
            </a:r>
          </a:p>
          <a:p>
            <a:pPr>
              <a:lnSpc>
                <a:spcPct val="114000"/>
              </a:lnSpc>
              <a:buClr>
                <a:srgbClr val="FFC000"/>
              </a:buClr>
            </a:pPr>
            <a:r>
              <a:rPr lang="en-US" sz="1900" dirty="0">
                <a:solidFill>
                  <a:schemeClr val="bg1"/>
                </a:solidFill>
              </a:rPr>
              <a:t>Recognizing these oral manifestations is crucial for early detection, prompt treatment, and better management of systemic diseases. </a:t>
            </a:r>
          </a:p>
          <a:p>
            <a:pPr>
              <a:lnSpc>
                <a:spcPct val="114000"/>
              </a:lnSpc>
              <a:buClr>
                <a:srgbClr val="FFC000"/>
              </a:buClr>
            </a:pPr>
            <a:r>
              <a:rPr lang="en-US" sz="1900" dirty="0">
                <a:solidFill>
                  <a:schemeClr val="bg1"/>
                </a:solidFill>
              </a:rPr>
              <a:t>Additionally, implementing preventive measures can help mitigate the risk of oral complications associated with systemic conditions.</a:t>
            </a:r>
            <a:endParaRPr lang="en-IN" sz="1900" dirty="0">
              <a:solidFill>
                <a:schemeClr val="bg1"/>
              </a:solidFill>
            </a:endParaRPr>
          </a:p>
        </p:txBody>
      </p:sp>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48596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20</a:t>
            </a:r>
            <a:endParaRPr lang="en-IN" sz="1800" dirty="0"/>
          </a:p>
        </p:txBody>
      </p:sp>
      <p:pic>
        <p:nvPicPr>
          <p:cNvPr id="8" name="Picture 2" descr="10 Health Issues Caused By Bad Oral Health | Calgary"/>
          <p:cNvPicPr>
            <a:picLocks noChangeAspect="1" noChangeArrowheads="1"/>
          </p:cNvPicPr>
          <p:nvPr/>
        </p:nvPicPr>
        <p:blipFill>
          <a:blip r:embed="rId2" cstate="print"/>
          <a:srcRect/>
          <a:stretch>
            <a:fillRect/>
          </a:stretch>
        </p:blipFill>
        <p:spPr bwMode="auto">
          <a:xfrm>
            <a:off x="6310189" y="1803400"/>
            <a:ext cx="5400675" cy="3544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76787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CCACB3-8DE1-D602-C66A-5CE5DF89609A}"/>
              </a:ext>
            </a:extLst>
          </p:cNvPr>
          <p:cNvSpPr>
            <a:spLocks noGrp="1"/>
          </p:cNvSpPr>
          <p:nvPr>
            <p:ph type="body" sz="quarter" idx="14"/>
          </p:nvPr>
        </p:nvSpPr>
        <p:spPr>
          <a:xfrm>
            <a:off x="380237" y="2033613"/>
            <a:ext cx="3761457" cy="4125139"/>
          </a:xfrm>
        </p:spPr>
        <p:txBody>
          <a:bodyPr vert="horz" lIns="91440" tIns="45720" rIns="91440" bIns="45720" rtlCol="0">
            <a:normAutofit/>
          </a:bodyPr>
          <a:lstStyle/>
          <a:p>
            <a:pPr marL="174625" indent="-174625">
              <a:lnSpc>
                <a:spcPct val="100000"/>
              </a:lnSpc>
              <a:spcBef>
                <a:spcPts val="1200"/>
              </a:spcBef>
              <a:buClr>
                <a:srgbClr val="884068"/>
              </a:buClr>
              <a:buFont typeface="Arial" panose="020B0604020202020204" pitchFamily="34" charset="0"/>
              <a:buChar char="•"/>
            </a:pPr>
            <a:r>
              <a:rPr lang="en-US" sz="1900" dirty="0"/>
              <a:t>Metabolic disorder characterized by elevated blood sugar levels. </a:t>
            </a:r>
          </a:p>
          <a:p>
            <a:pPr marL="174625" indent="-174625">
              <a:lnSpc>
                <a:spcPct val="100000"/>
              </a:lnSpc>
              <a:spcBef>
                <a:spcPts val="1200"/>
              </a:spcBef>
              <a:buClr>
                <a:srgbClr val="884068"/>
              </a:buClr>
              <a:buFont typeface="Arial" panose="020B0604020202020204" pitchFamily="34" charset="0"/>
              <a:buChar char="•"/>
            </a:pPr>
            <a:r>
              <a:rPr lang="en-US" sz="1900" dirty="0"/>
              <a:t>Oral manifestations of diabetes include gingivitis, periodontitis, xerostomia (dry mouth), and oral candidiasis (oral thrush). </a:t>
            </a:r>
          </a:p>
          <a:p>
            <a:pPr marL="174625" indent="-174625">
              <a:lnSpc>
                <a:spcPct val="100000"/>
              </a:lnSpc>
              <a:spcBef>
                <a:spcPts val="1200"/>
              </a:spcBef>
              <a:buClr>
                <a:srgbClr val="884068"/>
              </a:buClr>
              <a:buFont typeface="Arial" panose="020B0604020202020204" pitchFamily="34" charset="0"/>
              <a:buChar char="•"/>
            </a:pPr>
            <a:r>
              <a:rPr lang="en-US" sz="1900" dirty="0"/>
              <a:t>Poorly controlled diabetes can exacerbate these oral conditions, leading to increased risk of tooth loss and delayed wound healing in the oral cavity.</a:t>
            </a:r>
            <a:endParaRPr lang="en-IN" sz="1900" dirty="0"/>
          </a:p>
        </p:txBody>
      </p:sp>
      <p:sp>
        <p:nvSpPr>
          <p:cNvPr id="4" name="Title 3">
            <a:extLst>
              <a:ext uri="{FF2B5EF4-FFF2-40B4-BE49-F238E27FC236}">
                <a16:creationId xmlns:a16="http://schemas.microsoft.com/office/drawing/2014/main" id="{BA315796-12D3-5E25-0E9F-A589AF31F609}"/>
              </a:ext>
            </a:extLst>
          </p:cNvPr>
          <p:cNvSpPr>
            <a:spLocks noGrp="1"/>
          </p:cNvSpPr>
          <p:nvPr>
            <p:ph type="title"/>
          </p:nvPr>
        </p:nvSpPr>
        <p:spPr>
          <a:xfrm>
            <a:off x="380237" y="890195"/>
            <a:ext cx="4608622" cy="732927"/>
          </a:xfrm>
        </p:spPr>
        <p:txBody>
          <a:bodyPr>
            <a:normAutofit/>
          </a:bodyPr>
          <a:lstStyle/>
          <a:p>
            <a:r>
              <a:rPr lang="en-US" sz="3300" dirty="0"/>
              <a:t>Diabetes Mellitus</a:t>
            </a:r>
            <a:endParaRPr lang="en-IN" sz="3300" b="1" dirty="0"/>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21</a:t>
            </a:r>
            <a:endParaRPr lang="en-IN" sz="1800" dirty="0"/>
          </a:p>
        </p:txBody>
      </p:sp>
      <p:pic>
        <p:nvPicPr>
          <p:cNvPr id="10" name="Picture 2" descr="PDF] Oral Health Messiers: Diabetes Mellitus Relevance | Semantic Scholar"/>
          <p:cNvPicPr>
            <a:picLocks noChangeAspect="1" noChangeArrowheads="1"/>
          </p:cNvPicPr>
          <p:nvPr/>
        </p:nvPicPr>
        <p:blipFill>
          <a:blip r:embed="rId2"/>
          <a:srcRect/>
          <a:stretch>
            <a:fillRect/>
          </a:stretch>
        </p:blipFill>
        <p:spPr bwMode="auto">
          <a:xfrm>
            <a:off x="5273039" y="900355"/>
            <a:ext cx="6115105" cy="5177117"/>
          </a:xfrm>
          <a:prstGeom prst="rect">
            <a:avLst/>
          </a:prstGeom>
          <a:noFill/>
        </p:spPr>
      </p:pic>
    </p:spTree>
    <p:extLst>
      <p:ext uri="{BB962C8B-B14F-4D97-AF65-F5344CB8AC3E}">
        <p14:creationId xmlns:p14="http://schemas.microsoft.com/office/powerpoint/2010/main" val="413585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89225" y="0"/>
            <a:ext cx="5802775" cy="68580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FAB57930-284A-A8DA-601B-A6193DFF2164}"/>
              </a:ext>
            </a:extLst>
          </p:cNvPr>
          <p:cNvSpPr>
            <a:spLocks noGrp="1"/>
          </p:cNvSpPr>
          <p:nvPr>
            <p:ph type="title" idx="4294967295"/>
          </p:nvPr>
        </p:nvSpPr>
        <p:spPr>
          <a:xfrm>
            <a:off x="6506411" y="775541"/>
            <a:ext cx="5520589" cy="769546"/>
          </a:xfrm>
        </p:spPr>
        <p:txBody>
          <a:bodyPr>
            <a:normAutofit/>
          </a:bodyPr>
          <a:lstStyle/>
          <a:p>
            <a:pPr algn="ctr"/>
            <a:r>
              <a:rPr lang="en-US" sz="3500" b="1" dirty="0">
                <a:solidFill>
                  <a:srgbClr val="FFC000"/>
                </a:solidFill>
                <a:latin typeface="Rockwell" panose="02060603020205020403" pitchFamily="18" charset="0"/>
              </a:rPr>
              <a:t>Cardiovascular Disease</a:t>
            </a:r>
            <a:endParaRPr lang="en-IN" sz="3500" b="1" dirty="0">
              <a:solidFill>
                <a:srgbClr val="FFC000"/>
              </a:solidFill>
              <a:latin typeface="Rockwell" panose="02060603020205020403" pitchFamily="18" charset="0"/>
            </a:endParaRPr>
          </a:p>
        </p:txBody>
      </p:sp>
      <p:sp>
        <p:nvSpPr>
          <p:cNvPr id="4" name="Content Placeholder 3">
            <a:extLst>
              <a:ext uri="{FF2B5EF4-FFF2-40B4-BE49-F238E27FC236}">
                <a16:creationId xmlns:a16="http://schemas.microsoft.com/office/drawing/2014/main" id="{EB616B96-D4F4-BF79-49C5-8FE8ABB34257}"/>
              </a:ext>
            </a:extLst>
          </p:cNvPr>
          <p:cNvSpPr>
            <a:spLocks noGrp="1"/>
          </p:cNvSpPr>
          <p:nvPr>
            <p:ph idx="4294967295"/>
          </p:nvPr>
        </p:nvSpPr>
        <p:spPr>
          <a:xfrm>
            <a:off x="6557211" y="1833488"/>
            <a:ext cx="5411140" cy="4351338"/>
          </a:xfrm>
        </p:spPr>
        <p:txBody>
          <a:bodyPr>
            <a:noAutofit/>
          </a:bodyPr>
          <a:lstStyle/>
          <a:p>
            <a:pPr>
              <a:lnSpc>
                <a:spcPct val="114000"/>
              </a:lnSpc>
              <a:buClr>
                <a:srgbClr val="FFC000"/>
              </a:buClr>
            </a:pPr>
            <a:r>
              <a:rPr lang="en-US" sz="2000" dirty="0">
                <a:solidFill>
                  <a:schemeClr val="bg1"/>
                </a:solidFill>
              </a:rPr>
              <a:t>Several studies have linked periodontal disease, a chronic inflammatory condition of the gums, to an increased risk of cardiovascular disease. </a:t>
            </a:r>
          </a:p>
          <a:p>
            <a:pPr>
              <a:lnSpc>
                <a:spcPct val="114000"/>
              </a:lnSpc>
              <a:buClr>
                <a:srgbClr val="FFC000"/>
              </a:buClr>
            </a:pPr>
            <a:r>
              <a:rPr lang="en-US" sz="2000" dirty="0">
                <a:solidFill>
                  <a:schemeClr val="bg1"/>
                </a:solidFill>
              </a:rPr>
              <a:t>Oral bacteria from periodontal infections can enter the bloodstream, contributing to the development of atherosclerosis and increasing the risk of heart attacks and strokes. </a:t>
            </a:r>
          </a:p>
          <a:p>
            <a:pPr>
              <a:lnSpc>
                <a:spcPct val="114000"/>
              </a:lnSpc>
              <a:buClr>
                <a:srgbClr val="FFC000"/>
              </a:buClr>
            </a:pPr>
            <a:r>
              <a:rPr lang="en-US" sz="2000" dirty="0">
                <a:solidFill>
                  <a:schemeClr val="bg1"/>
                </a:solidFill>
              </a:rPr>
              <a:t>Maintaining good oral hygiene and treating periodontal disease promptly can help reduce this risk.</a:t>
            </a:r>
            <a:endParaRPr lang="en-IN" sz="2000" dirty="0">
              <a:solidFill>
                <a:schemeClr val="bg1"/>
              </a:solidFill>
            </a:endParaRPr>
          </a:p>
        </p:txBody>
      </p:sp>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52271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22</a:t>
            </a:r>
            <a:endParaRPr lang="en-IN" sz="1800" dirty="0"/>
          </a:p>
        </p:txBody>
      </p:sp>
      <p:pic>
        <p:nvPicPr>
          <p:cNvPr id="8" name="Picture 8" descr="Mechanisms linking periodontal disease and congenital heart diseases."/>
          <p:cNvPicPr>
            <a:picLocks noChangeAspect="1" noChangeArrowheads="1"/>
          </p:cNvPicPr>
          <p:nvPr/>
        </p:nvPicPr>
        <p:blipFill>
          <a:blip r:embed="rId2"/>
          <a:srcRect/>
          <a:stretch>
            <a:fillRect/>
          </a:stretch>
        </p:blipFill>
        <p:spPr bwMode="auto">
          <a:xfrm>
            <a:off x="438861" y="1948207"/>
            <a:ext cx="5390861" cy="322891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185313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5513294" cy="68580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FAB57930-284A-A8DA-601B-A6193DFF2164}"/>
              </a:ext>
            </a:extLst>
          </p:cNvPr>
          <p:cNvSpPr>
            <a:spLocks noGrp="1"/>
          </p:cNvSpPr>
          <p:nvPr>
            <p:ph type="title" idx="4294967295"/>
          </p:nvPr>
        </p:nvSpPr>
        <p:spPr>
          <a:xfrm>
            <a:off x="756906" y="776288"/>
            <a:ext cx="4100703" cy="768350"/>
          </a:xfrm>
        </p:spPr>
        <p:txBody>
          <a:bodyPr>
            <a:normAutofit/>
          </a:bodyPr>
          <a:lstStyle/>
          <a:p>
            <a:pPr algn="ctr"/>
            <a:r>
              <a:rPr lang="en-US" sz="3500" b="1" dirty="0">
                <a:solidFill>
                  <a:srgbClr val="FFC000"/>
                </a:solidFill>
                <a:latin typeface="Rockwell" panose="02060603020205020403" pitchFamily="18" charset="0"/>
              </a:rPr>
              <a:t>Osteoporosis</a:t>
            </a:r>
            <a:endParaRPr lang="en-IN" sz="3500" b="1" dirty="0">
              <a:solidFill>
                <a:srgbClr val="FFC000"/>
              </a:solidFill>
              <a:latin typeface="Rockwell" panose="02060603020205020403" pitchFamily="18" charset="0"/>
            </a:endParaRPr>
          </a:p>
        </p:txBody>
      </p:sp>
      <p:sp>
        <p:nvSpPr>
          <p:cNvPr id="4" name="Content Placeholder 3">
            <a:extLst>
              <a:ext uri="{FF2B5EF4-FFF2-40B4-BE49-F238E27FC236}">
                <a16:creationId xmlns:a16="http://schemas.microsoft.com/office/drawing/2014/main" id="{EB616B96-D4F4-BF79-49C5-8FE8ABB34257}"/>
              </a:ext>
            </a:extLst>
          </p:cNvPr>
          <p:cNvSpPr>
            <a:spLocks noGrp="1"/>
          </p:cNvSpPr>
          <p:nvPr>
            <p:ph idx="4294967295"/>
          </p:nvPr>
        </p:nvSpPr>
        <p:spPr>
          <a:xfrm>
            <a:off x="298446" y="1833563"/>
            <a:ext cx="5026590" cy="4351337"/>
          </a:xfrm>
        </p:spPr>
        <p:txBody>
          <a:bodyPr>
            <a:noAutofit/>
          </a:bodyPr>
          <a:lstStyle/>
          <a:p>
            <a:pPr>
              <a:lnSpc>
                <a:spcPct val="114000"/>
              </a:lnSpc>
              <a:buClr>
                <a:srgbClr val="FFC000"/>
              </a:buClr>
              <a:tabLst>
                <a:tab pos="3590925" algn="l"/>
              </a:tabLst>
            </a:pPr>
            <a:r>
              <a:rPr lang="en-US" sz="2000" dirty="0">
                <a:solidFill>
                  <a:schemeClr val="bg1"/>
                </a:solidFill>
              </a:rPr>
              <a:t>Systemic condition characterized by decreased bone density and increased risk of fractures. </a:t>
            </a:r>
          </a:p>
          <a:p>
            <a:pPr>
              <a:lnSpc>
                <a:spcPct val="114000"/>
              </a:lnSpc>
              <a:buClr>
                <a:srgbClr val="FFC000"/>
              </a:buClr>
              <a:tabLst>
                <a:tab pos="3590925" algn="l"/>
              </a:tabLst>
            </a:pPr>
            <a:r>
              <a:rPr lang="en-US" sz="2000" dirty="0">
                <a:solidFill>
                  <a:schemeClr val="bg1"/>
                </a:solidFill>
              </a:rPr>
              <a:t>In the oral cavity, osteoporosis may manifest as bone loss in the jaw, leading to tooth mobility and eventual tooth loss. </a:t>
            </a:r>
          </a:p>
          <a:p>
            <a:pPr>
              <a:lnSpc>
                <a:spcPct val="114000"/>
              </a:lnSpc>
              <a:buClr>
                <a:srgbClr val="FFC000"/>
              </a:buClr>
              <a:tabLst>
                <a:tab pos="3590925" algn="l"/>
              </a:tabLst>
            </a:pPr>
            <a:r>
              <a:rPr lang="en-US" sz="2000" dirty="0">
                <a:solidFill>
                  <a:schemeClr val="bg1"/>
                </a:solidFill>
              </a:rPr>
              <a:t>Regular dental check-ups, along with a diet rich in calcium and vitamin D, can help prevent and manage oral complications associated with osteoporosis.</a:t>
            </a:r>
            <a:endParaRPr lang="en-IN" sz="2000" dirty="0">
              <a:solidFill>
                <a:schemeClr val="bg1"/>
              </a:solidFill>
            </a:endParaRPr>
          </a:p>
        </p:txBody>
      </p:sp>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48207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23</a:t>
            </a:r>
            <a:endParaRPr lang="en-IN" sz="1800" dirty="0"/>
          </a:p>
        </p:txBody>
      </p:sp>
      <p:pic>
        <p:nvPicPr>
          <p:cNvPr id="10" name="Picture 2" descr="Periodontal management in osteoporosis patients"/>
          <p:cNvPicPr>
            <a:picLocks noChangeAspect="1" noChangeArrowheads="1"/>
          </p:cNvPicPr>
          <p:nvPr/>
        </p:nvPicPr>
        <p:blipFill>
          <a:blip r:embed="rId2"/>
          <a:srcRect/>
          <a:stretch>
            <a:fillRect/>
          </a:stretch>
        </p:blipFill>
        <p:spPr bwMode="auto">
          <a:xfrm>
            <a:off x="6360460" y="1833563"/>
            <a:ext cx="5030295" cy="333010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677650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4267199" cy="6858000"/>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 Placeholder 1">
            <a:extLst>
              <a:ext uri="{FF2B5EF4-FFF2-40B4-BE49-F238E27FC236}">
                <a16:creationId xmlns:a16="http://schemas.microsoft.com/office/drawing/2014/main" id="{FF4807D4-DFC7-E9FA-9C96-0E7EB899544E}"/>
              </a:ext>
            </a:extLst>
          </p:cNvPr>
          <p:cNvSpPr>
            <a:spLocks noGrp="1"/>
          </p:cNvSpPr>
          <p:nvPr>
            <p:ph type="body" sz="quarter" idx="4294967295"/>
          </p:nvPr>
        </p:nvSpPr>
        <p:spPr>
          <a:xfrm>
            <a:off x="6214110" y="2473290"/>
            <a:ext cx="5537646" cy="2394545"/>
          </a:xfrm>
        </p:spPr>
        <p:txBody>
          <a:bodyPr>
            <a:normAutofit/>
          </a:bodyPr>
          <a:lstStyle/>
          <a:p>
            <a:pPr marL="0" indent="0">
              <a:buClr>
                <a:srgbClr val="884068"/>
              </a:buClr>
              <a:buNone/>
            </a:pPr>
            <a:r>
              <a:rPr lang="en-US" sz="2000" dirty="0"/>
              <a:t>Various oral manifestations</a:t>
            </a:r>
          </a:p>
          <a:p>
            <a:pPr>
              <a:buClr>
                <a:srgbClr val="884068"/>
              </a:buClr>
            </a:pPr>
            <a:r>
              <a:rPr lang="en-US" sz="2000" dirty="0"/>
              <a:t>Oral Candidiasis</a:t>
            </a:r>
          </a:p>
          <a:p>
            <a:pPr>
              <a:buClr>
                <a:srgbClr val="884068"/>
              </a:buClr>
            </a:pPr>
            <a:r>
              <a:rPr lang="en-US" sz="2000" dirty="0"/>
              <a:t>Oral Hairy Leukoplakia</a:t>
            </a:r>
          </a:p>
          <a:p>
            <a:pPr>
              <a:buClr>
                <a:srgbClr val="884068"/>
              </a:buClr>
            </a:pPr>
            <a:r>
              <a:rPr lang="en-US" sz="2000" dirty="0"/>
              <a:t>Periodontal Disease. </a:t>
            </a:r>
          </a:p>
          <a:p>
            <a:pPr marL="0" indent="0">
              <a:buClr>
                <a:srgbClr val="884068"/>
              </a:buClr>
              <a:buNone/>
            </a:pPr>
            <a:r>
              <a:rPr lang="en-US" sz="2000" dirty="0"/>
              <a:t>These oral conditions can compromise oral health and quality of life for patients with HIV/AIDS. </a:t>
            </a:r>
            <a:endParaRPr lang="en-IN" sz="2000" dirty="0"/>
          </a:p>
        </p:txBody>
      </p:sp>
      <p:sp>
        <p:nvSpPr>
          <p:cNvPr id="4" name="Title 3">
            <a:extLst>
              <a:ext uri="{FF2B5EF4-FFF2-40B4-BE49-F238E27FC236}">
                <a16:creationId xmlns:a16="http://schemas.microsoft.com/office/drawing/2014/main" id="{31E5656A-A111-4FD0-7362-F5C6A59A92F5}"/>
              </a:ext>
            </a:extLst>
          </p:cNvPr>
          <p:cNvSpPr>
            <a:spLocks noGrp="1"/>
          </p:cNvSpPr>
          <p:nvPr>
            <p:ph type="title" idx="4294967295"/>
          </p:nvPr>
        </p:nvSpPr>
        <p:spPr>
          <a:xfrm>
            <a:off x="6200663" y="1779490"/>
            <a:ext cx="5379913" cy="693800"/>
          </a:xfrm>
        </p:spPr>
        <p:txBody>
          <a:bodyPr>
            <a:noAutofit/>
          </a:bodyPr>
          <a:lstStyle/>
          <a:p>
            <a:r>
              <a:rPr lang="en-US" sz="4000" b="1" dirty="0">
                <a:solidFill>
                  <a:srgbClr val="884068"/>
                </a:solidFill>
                <a:latin typeface="Rockwell" panose="02060603020205020403" pitchFamily="18" charset="0"/>
              </a:rPr>
              <a:t>HIV/AIDS</a:t>
            </a:r>
            <a:endParaRPr lang="en-IN" sz="4000" b="1" dirty="0">
              <a:solidFill>
                <a:srgbClr val="884068"/>
              </a:solidFill>
              <a:latin typeface="Rockwell" panose="02060603020205020403" pitchFamily="18" charset="0"/>
            </a:endParaRPr>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068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24</a:t>
            </a:r>
            <a:endParaRPr lang="en-IN" sz="1800" dirty="0"/>
          </a:p>
        </p:txBody>
      </p:sp>
      <p:pic>
        <p:nvPicPr>
          <p:cNvPr id="7" name="Picture 2" descr="Oral manifestations of HIV/AIDS Oral Medicine"/>
          <p:cNvPicPr>
            <a:picLocks noChangeAspect="1" noChangeArrowheads="1"/>
          </p:cNvPicPr>
          <p:nvPr/>
        </p:nvPicPr>
        <p:blipFill>
          <a:blip r:embed="rId2"/>
          <a:srcRect/>
          <a:stretch>
            <a:fillRect/>
          </a:stretch>
        </p:blipFill>
        <p:spPr bwMode="auto">
          <a:xfrm>
            <a:off x="337744" y="1213425"/>
            <a:ext cx="5538622" cy="4162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7055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6723529" cy="68580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FAB57930-284A-A8DA-601B-A6193DFF2164}"/>
              </a:ext>
            </a:extLst>
          </p:cNvPr>
          <p:cNvSpPr>
            <a:spLocks noGrp="1"/>
          </p:cNvSpPr>
          <p:nvPr>
            <p:ph type="title" idx="4294967295"/>
          </p:nvPr>
        </p:nvSpPr>
        <p:spPr>
          <a:xfrm>
            <a:off x="125593" y="167323"/>
            <a:ext cx="6476913" cy="741316"/>
          </a:xfrm>
        </p:spPr>
        <p:txBody>
          <a:bodyPr>
            <a:normAutofit fontScale="90000"/>
          </a:bodyPr>
          <a:lstStyle/>
          <a:p>
            <a:pPr algn="ctr"/>
            <a:r>
              <a:rPr lang="en-US" sz="3500" b="1" dirty="0">
                <a:solidFill>
                  <a:srgbClr val="FFC000"/>
                </a:solidFill>
                <a:latin typeface="Rockwell" panose="02060603020205020403" pitchFamily="18" charset="0"/>
              </a:rPr>
              <a:t>Oral Candidiasis / Oral </a:t>
            </a:r>
            <a:r>
              <a:rPr lang="en-US" sz="3500" b="1" dirty="0" smtClean="0">
                <a:solidFill>
                  <a:srgbClr val="FFC000"/>
                </a:solidFill>
                <a:latin typeface="Rockwell" panose="02060603020205020403" pitchFamily="18" charset="0"/>
              </a:rPr>
              <a:t>Thrush</a:t>
            </a:r>
            <a:endParaRPr lang="en-IN" sz="3500" b="1" dirty="0">
              <a:solidFill>
                <a:srgbClr val="FFC000"/>
              </a:solidFill>
              <a:latin typeface="Rockwell" panose="02060603020205020403" pitchFamily="18" charset="0"/>
            </a:endParaRPr>
          </a:p>
        </p:txBody>
      </p:sp>
      <p:sp>
        <p:nvSpPr>
          <p:cNvPr id="4" name="Content Placeholder 3">
            <a:extLst>
              <a:ext uri="{FF2B5EF4-FFF2-40B4-BE49-F238E27FC236}">
                <a16:creationId xmlns:a16="http://schemas.microsoft.com/office/drawing/2014/main" id="{EB616B96-D4F4-BF79-49C5-8FE8ABB34257}"/>
              </a:ext>
            </a:extLst>
          </p:cNvPr>
          <p:cNvSpPr>
            <a:spLocks noGrp="1"/>
          </p:cNvSpPr>
          <p:nvPr>
            <p:ph idx="4294967295"/>
          </p:nvPr>
        </p:nvSpPr>
        <p:spPr>
          <a:xfrm>
            <a:off x="278090" y="841404"/>
            <a:ext cx="6176498" cy="5781721"/>
          </a:xfrm>
        </p:spPr>
        <p:txBody>
          <a:bodyPr>
            <a:noAutofit/>
          </a:bodyPr>
          <a:lstStyle/>
          <a:p>
            <a:pPr>
              <a:lnSpc>
                <a:spcPct val="100000"/>
              </a:lnSpc>
              <a:buClr>
                <a:srgbClr val="FFC000"/>
              </a:buClr>
            </a:pPr>
            <a:r>
              <a:rPr lang="en-US" sz="1800" dirty="0">
                <a:solidFill>
                  <a:schemeClr val="bg1"/>
                </a:solidFill>
              </a:rPr>
              <a:t>Most common oral lesion in HIV/AIDS-infected patients, with a wide prevalence range, starting from 17% up to 75%</a:t>
            </a:r>
          </a:p>
          <a:p>
            <a:pPr>
              <a:lnSpc>
                <a:spcPct val="100000"/>
              </a:lnSpc>
              <a:buClr>
                <a:srgbClr val="FFC000"/>
              </a:buClr>
            </a:pPr>
            <a:r>
              <a:rPr lang="en-US" sz="1800" dirty="0">
                <a:solidFill>
                  <a:schemeClr val="bg1"/>
                </a:solidFill>
              </a:rPr>
              <a:t>The risk factors predisposing oral thrush development are the CD4+ T lymphocyte count &lt;200 cells/</a:t>
            </a:r>
            <a:r>
              <a:rPr lang="en-US" sz="1800" dirty="0" err="1">
                <a:solidFill>
                  <a:schemeClr val="bg1"/>
                </a:solidFill>
              </a:rPr>
              <a:t>μL</a:t>
            </a:r>
            <a:r>
              <a:rPr lang="en-US" sz="1800" dirty="0">
                <a:solidFill>
                  <a:schemeClr val="bg1"/>
                </a:solidFill>
              </a:rPr>
              <a:t>, tobacco use, and wide spectrum antibiotic use or corticosteroids, which result in oral </a:t>
            </a:r>
            <a:r>
              <a:rPr lang="en-US" sz="1800" dirty="0" err="1">
                <a:solidFill>
                  <a:schemeClr val="bg1"/>
                </a:solidFill>
              </a:rPr>
              <a:t>dysbiosis</a:t>
            </a:r>
            <a:endParaRPr lang="en-US" sz="1800" dirty="0">
              <a:solidFill>
                <a:schemeClr val="bg1"/>
              </a:solidFill>
            </a:endParaRPr>
          </a:p>
          <a:p>
            <a:pPr>
              <a:lnSpc>
                <a:spcPct val="100000"/>
              </a:lnSpc>
              <a:buClr>
                <a:srgbClr val="FFC000"/>
              </a:buClr>
            </a:pPr>
            <a:r>
              <a:rPr lang="en-US" sz="1800" dirty="0">
                <a:solidFill>
                  <a:schemeClr val="bg1"/>
                </a:solidFill>
              </a:rPr>
              <a:t>Other local conditions </a:t>
            </a:r>
          </a:p>
          <a:p>
            <a:pPr marL="457200" indent="-457200">
              <a:lnSpc>
                <a:spcPct val="100000"/>
              </a:lnSpc>
              <a:buClr>
                <a:srgbClr val="FFC000"/>
              </a:buClr>
              <a:buFont typeface="+mj-lt"/>
              <a:buAutoNum type="alphaLcParenR"/>
            </a:pPr>
            <a:r>
              <a:rPr lang="en-US" sz="1800" dirty="0">
                <a:solidFill>
                  <a:schemeClr val="bg1"/>
                </a:solidFill>
              </a:rPr>
              <a:t>Using partially removable dentures, which create a substantially acidic, moist, and anaerobic environment, increasing mucous membrane permeability, which favors the pathogen’s colonization capability</a:t>
            </a:r>
          </a:p>
          <a:p>
            <a:pPr marL="457200" indent="-457200">
              <a:lnSpc>
                <a:spcPct val="100000"/>
              </a:lnSpc>
              <a:buClr>
                <a:srgbClr val="FFC000"/>
              </a:buClr>
              <a:buFont typeface="+mj-lt"/>
              <a:buAutoNum type="alphaLcParenR"/>
            </a:pPr>
            <a:r>
              <a:rPr lang="en-US" sz="1800" dirty="0">
                <a:solidFill>
                  <a:schemeClr val="bg1"/>
                </a:solidFill>
              </a:rPr>
              <a:t>Decreased quality and quantity of saliva </a:t>
            </a:r>
            <a:r>
              <a:rPr lang="en-US" sz="1800" dirty="0">
                <a:solidFill>
                  <a:schemeClr val="bg1"/>
                </a:solidFill>
                <a:sym typeface="Wingdings" panose="05000000000000000000" pitchFamily="2" charset="2"/>
              </a:rPr>
              <a:t></a:t>
            </a:r>
            <a:r>
              <a:rPr lang="en-US" sz="1800" dirty="0">
                <a:solidFill>
                  <a:srgbClr val="222222"/>
                </a:solidFill>
                <a:sym typeface="Wingdings" panose="05000000000000000000" pitchFamily="2" charset="2"/>
              </a:rPr>
              <a:t> </a:t>
            </a:r>
            <a:r>
              <a:rPr lang="en-US" sz="1800" dirty="0">
                <a:solidFill>
                  <a:schemeClr val="bg1"/>
                </a:solidFill>
              </a:rPr>
              <a:t> Candida infection</a:t>
            </a:r>
          </a:p>
          <a:p>
            <a:pPr marL="457200" indent="-457200">
              <a:lnSpc>
                <a:spcPct val="100000"/>
              </a:lnSpc>
              <a:buClr>
                <a:srgbClr val="FFC000"/>
              </a:buClr>
              <a:buFont typeface="+mj-lt"/>
              <a:buAutoNum type="alphaLcParenR"/>
            </a:pPr>
            <a:r>
              <a:rPr lang="en-US" sz="1800" dirty="0">
                <a:solidFill>
                  <a:schemeClr val="bg1"/>
                </a:solidFill>
              </a:rPr>
              <a:t>Malnutrition, malabsorption, or a deficient diet, particularly hematinic deficiencies (such as iron, vitamin B12, and folic acid), which are factors that might predispose oral candidiasis via mucous membrane compromise</a:t>
            </a:r>
            <a:r>
              <a:rPr lang="en-US" sz="1800" dirty="0" smtClean="0">
                <a:solidFill>
                  <a:schemeClr val="bg1"/>
                </a:solidFill>
              </a:rPr>
              <a:t>.</a:t>
            </a:r>
            <a:endParaRPr lang="en-IN" sz="1800" dirty="0">
              <a:solidFill>
                <a:schemeClr val="bg1"/>
              </a:solidFill>
            </a:endParaRPr>
          </a:p>
        </p:txBody>
      </p:sp>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48596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25</a:t>
            </a:r>
            <a:endParaRPr lang="en-IN" sz="1800" dirty="0"/>
          </a:p>
        </p:txBody>
      </p:sp>
      <p:pic>
        <p:nvPicPr>
          <p:cNvPr id="10" name="Picture 2" descr="Medicina 58 01214 g001 550"/>
          <p:cNvPicPr>
            <a:picLocks noChangeAspect="1" noChangeArrowheads="1"/>
          </p:cNvPicPr>
          <p:nvPr/>
        </p:nvPicPr>
        <p:blipFill>
          <a:blip r:embed="rId2"/>
          <a:srcRect/>
          <a:stretch>
            <a:fillRect/>
          </a:stretch>
        </p:blipFill>
        <p:spPr bwMode="auto">
          <a:xfrm>
            <a:off x="6790764" y="1237949"/>
            <a:ext cx="4090405" cy="4301573"/>
          </a:xfrm>
          <a:prstGeom prst="rect">
            <a:avLst/>
          </a:prstGeom>
          <a:noFill/>
        </p:spPr>
      </p:pic>
      <p:pic>
        <p:nvPicPr>
          <p:cNvPr id="11" name="Picture 4" descr="Medicina 58 01214 g003 550"/>
          <p:cNvPicPr>
            <a:picLocks noChangeAspect="1" noChangeArrowheads="1"/>
          </p:cNvPicPr>
          <p:nvPr/>
        </p:nvPicPr>
        <p:blipFill>
          <a:blip r:embed="rId3"/>
          <a:srcRect/>
          <a:stretch>
            <a:fillRect/>
          </a:stretch>
        </p:blipFill>
        <p:spPr bwMode="auto">
          <a:xfrm>
            <a:off x="10185385" y="3595662"/>
            <a:ext cx="1761941" cy="1930413"/>
          </a:xfrm>
          <a:prstGeom prst="rect">
            <a:avLst/>
          </a:prstGeom>
          <a:noFill/>
        </p:spPr>
      </p:pic>
    </p:spTree>
    <p:extLst>
      <p:ext uri="{BB962C8B-B14F-4D97-AF65-F5344CB8AC3E}">
        <p14:creationId xmlns:p14="http://schemas.microsoft.com/office/powerpoint/2010/main" val="7030582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4267199" cy="6858000"/>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 Placeholder 1">
            <a:extLst>
              <a:ext uri="{FF2B5EF4-FFF2-40B4-BE49-F238E27FC236}">
                <a16:creationId xmlns:a16="http://schemas.microsoft.com/office/drawing/2014/main" id="{FF4807D4-DFC7-E9FA-9C96-0E7EB899544E}"/>
              </a:ext>
            </a:extLst>
          </p:cNvPr>
          <p:cNvSpPr>
            <a:spLocks noGrp="1"/>
          </p:cNvSpPr>
          <p:nvPr>
            <p:ph type="body" sz="quarter" idx="4294967295"/>
          </p:nvPr>
        </p:nvSpPr>
        <p:spPr>
          <a:xfrm>
            <a:off x="5882408" y="2399780"/>
            <a:ext cx="5760952" cy="2955736"/>
          </a:xfrm>
        </p:spPr>
        <p:txBody>
          <a:bodyPr>
            <a:normAutofit lnSpcReduction="10000"/>
          </a:bodyPr>
          <a:lstStyle/>
          <a:p>
            <a:pPr>
              <a:lnSpc>
                <a:spcPct val="100000"/>
              </a:lnSpc>
              <a:buClr>
                <a:srgbClr val="884068"/>
              </a:buClr>
            </a:pPr>
            <a:r>
              <a:rPr lang="en-US" sz="2000" dirty="0"/>
              <a:t>Localized or generalized </a:t>
            </a:r>
          </a:p>
          <a:p>
            <a:pPr>
              <a:lnSpc>
                <a:spcPct val="100000"/>
              </a:lnSpc>
              <a:buClr>
                <a:srgbClr val="884068"/>
              </a:buClr>
            </a:pPr>
            <a:r>
              <a:rPr lang="en-US" sz="2000" dirty="0"/>
              <a:t>Acute and severe adjacent alveolar destruction, as well as spontaneous bleeding and deep, intense pain</a:t>
            </a:r>
          </a:p>
          <a:p>
            <a:pPr>
              <a:lnSpc>
                <a:spcPct val="100000"/>
              </a:lnSpc>
              <a:buClr>
                <a:srgbClr val="884068"/>
              </a:buClr>
            </a:pPr>
            <a:r>
              <a:rPr lang="en-US" sz="2000" dirty="0"/>
              <a:t>The loss of the alveolar ridge is related to marginal necrosis, meaning that periodontal pouch formation is unlikely. </a:t>
            </a:r>
          </a:p>
          <a:p>
            <a:pPr>
              <a:lnSpc>
                <a:spcPct val="100000"/>
              </a:lnSpc>
              <a:buClr>
                <a:srgbClr val="884068"/>
              </a:buClr>
            </a:pPr>
            <a:r>
              <a:rPr lang="en-US" sz="2000" dirty="0"/>
              <a:t>On the other hand, exposed alveolar and </a:t>
            </a:r>
            <a:r>
              <a:rPr lang="en-US" sz="2000" dirty="0" err="1"/>
              <a:t>interseptal</a:t>
            </a:r>
            <a:r>
              <a:rPr lang="en-US" sz="2000" dirty="0"/>
              <a:t> bones are common</a:t>
            </a:r>
            <a:r>
              <a:rPr lang="en-US" sz="2000" dirty="0" smtClean="0"/>
              <a:t>.</a:t>
            </a:r>
            <a:endParaRPr lang="en-IN" sz="2000" dirty="0"/>
          </a:p>
        </p:txBody>
      </p:sp>
      <p:sp>
        <p:nvSpPr>
          <p:cNvPr id="4" name="Title 3">
            <a:extLst>
              <a:ext uri="{FF2B5EF4-FFF2-40B4-BE49-F238E27FC236}">
                <a16:creationId xmlns:a16="http://schemas.microsoft.com/office/drawing/2014/main" id="{31E5656A-A111-4FD0-7362-F5C6A59A92F5}"/>
              </a:ext>
            </a:extLst>
          </p:cNvPr>
          <p:cNvSpPr>
            <a:spLocks noGrp="1"/>
          </p:cNvSpPr>
          <p:nvPr>
            <p:ph type="title" idx="4294967295"/>
          </p:nvPr>
        </p:nvSpPr>
        <p:spPr>
          <a:xfrm>
            <a:off x="5874136" y="801124"/>
            <a:ext cx="5410381" cy="1315543"/>
          </a:xfrm>
        </p:spPr>
        <p:txBody>
          <a:bodyPr>
            <a:noAutofit/>
          </a:bodyPr>
          <a:lstStyle/>
          <a:p>
            <a:r>
              <a:rPr lang="en-US" sz="3400" b="1" dirty="0">
                <a:solidFill>
                  <a:srgbClr val="884068"/>
                </a:solidFill>
                <a:latin typeface="Rockwell" panose="02060603020205020403" pitchFamily="18" charset="0"/>
              </a:rPr>
              <a:t>Necrotizing Gingivitis (NG) Necrotizing Periodontitis (NP)</a:t>
            </a:r>
            <a:endParaRPr lang="en-IN" sz="3400" b="1" dirty="0">
              <a:solidFill>
                <a:srgbClr val="884068"/>
              </a:solidFill>
              <a:latin typeface="Rockwell" panose="02060603020205020403" pitchFamily="18" charset="0"/>
            </a:endParaRPr>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068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26</a:t>
            </a:r>
            <a:endParaRPr lang="en-IN" sz="1800" dirty="0"/>
          </a:p>
        </p:txBody>
      </p:sp>
      <p:pic>
        <p:nvPicPr>
          <p:cNvPr id="7" name="Picture 2" descr="Medicina 58 01214 g006 550"/>
          <p:cNvPicPr>
            <a:picLocks noChangeAspect="1" noChangeArrowheads="1"/>
          </p:cNvPicPr>
          <p:nvPr/>
        </p:nvPicPr>
        <p:blipFill>
          <a:blip r:embed="rId2"/>
          <a:srcRect/>
          <a:stretch>
            <a:fillRect/>
          </a:stretch>
        </p:blipFill>
        <p:spPr bwMode="auto">
          <a:xfrm>
            <a:off x="563875" y="1898774"/>
            <a:ext cx="4869143" cy="3060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61644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6185647" cy="68580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FAB57930-284A-A8DA-601B-A6193DFF2164}"/>
              </a:ext>
            </a:extLst>
          </p:cNvPr>
          <p:cNvSpPr>
            <a:spLocks noGrp="1"/>
          </p:cNvSpPr>
          <p:nvPr>
            <p:ph type="title" idx="4294967295"/>
          </p:nvPr>
        </p:nvSpPr>
        <p:spPr>
          <a:xfrm>
            <a:off x="1056965" y="173075"/>
            <a:ext cx="4100703" cy="768350"/>
          </a:xfrm>
        </p:spPr>
        <p:txBody>
          <a:bodyPr>
            <a:normAutofit/>
          </a:bodyPr>
          <a:lstStyle/>
          <a:p>
            <a:pPr algn="ctr"/>
            <a:r>
              <a:rPr lang="en-US" sz="3500" b="1" dirty="0" smtClean="0">
                <a:solidFill>
                  <a:srgbClr val="FFC000"/>
                </a:solidFill>
                <a:latin typeface="Rockwell" panose="02060603020205020403" pitchFamily="18" charset="0"/>
              </a:rPr>
              <a:t>Xerostomia</a:t>
            </a:r>
            <a:endParaRPr lang="en-IN" sz="3500" b="1" dirty="0">
              <a:solidFill>
                <a:srgbClr val="FFC000"/>
              </a:solidFill>
              <a:latin typeface="Rockwell" panose="02060603020205020403" pitchFamily="18" charset="0"/>
            </a:endParaRPr>
          </a:p>
        </p:txBody>
      </p:sp>
      <p:sp>
        <p:nvSpPr>
          <p:cNvPr id="4" name="Content Placeholder 3">
            <a:extLst>
              <a:ext uri="{FF2B5EF4-FFF2-40B4-BE49-F238E27FC236}">
                <a16:creationId xmlns:a16="http://schemas.microsoft.com/office/drawing/2014/main" id="{EB616B96-D4F4-BF79-49C5-8FE8ABB34257}"/>
              </a:ext>
            </a:extLst>
          </p:cNvPr>
          <p:cNvSpPr>
            <a:spLocks noGrp="1"/>
          </p:cNvSpPr>
          <p:nvPr>
            <p:ph idx="4294967295"/>
          </p:nvPr>
        </p:nvSpPr>
        <p:spPr>
          <a:xfrm>
            <a:off x="284480" y="819506"/>
            <a:ext cx="5645673" cy="5603408"/>
          </a:xfrm>
        </p:spPr>
        <p:txBody>
          <a:bodyPr>
            <a:noAutofit/>
          </a:bodyPr>
          <a:lstStyle/>
          <a:p>
            <a:pPr algn="just">
              <a:lnSpc>
                <a:spcPct val="100000"/>
              </a:lnSpc>
              <a:spcBef>
                <a:spcPts val="700"/>
              </a:spcBef>
              <a:buClr>
                <a:srgbClr val="FFC000"/>
              </a:buClr>
            </a:pPr>
            <a:r>
              <a:rPr lang="en-US" sz="1650" dirty="0">
                <a:solidFill>
                  <a:schemeClr val="bg1"/>
                </a:solidFill>
              </a:rPr>
              <a:t>Xerostomia is also associated with the consumption of some drugs- antidepressants, RT, </a:t>
            </a:r>
            <a:r>
              <a:rPr lang="en-US" sz="1650" dirty="0" err="1">
                <a:solidFill>
                  <a:schemeClr val="bg1"/>
                </a:solidFill>
              </a:rPr>
              <a:t>Antihypertensives</a:t>
            </a:r>
            <a:r>
              <a:rPr lang="en-US" sz="1650" dirty="0">
                <a:solidFill>
                  <a:schemeClr val="bg1"/>
                </a:solidFill>
              </a:rPr>
              <a:t>, diuretics, anxiolytics, oral antidiabetic agents (mainly sulfonylureas), respiratory agents, quinine, </a:t>
            </a:r>
            <a:r>
              <a:rPr lang="en-US" sz="1650" dirty="0" err="1">
                <a:solidFill>
                  <a:schemeClr val="bg1"/>
                </a:solidFill>
              </a:rPr>
              <a:t>antihypertensives</a:t>
            </a:r>
            <a:r>
              <a:rPr lang="en-US" sz="1650" dirty="0">
                <a:solidFill>
                  <a:schemeClr val="bg1"/>
                </a:solidFill>
              </a:rPr>
              <a:t> (such as thiazides and calcium channel blockers), urinary anti-spasm agents, glucosamine, NSAIDs, opioids, ophthalmologic drugs, and magnesium hydroxide. </a:t>
            </a:r>
          </a:p>
          <a:p>
            <a:pPr algn="just">
              <a:lnSpc>
                <a:spcPct val="100000"/>
              </a:lnSpc>
              <a:spcBef>
                <a:spcPts val="700"/>
              </a:spcBef>
              <a:buClr>
                <a:srgbClr val="FFC000"/>
              </a:buClr>
            </a:pPr>
            <a:r>
              <a:rPr lang="en-US" sz="1650" dirty="0">
                <a:solidFill>
                  <a:schemeClr val="bg1"/>
                </a:solidFill>
              </a:rPr>
              <a:t>Saliva-scarce mouth floor, together with erythematous dry oral mucosal membranes and tongue, which might come along with fissures.</a:t>
            </a:r>
          </a:p>
          <a:p>
            <a:pPr algn="just">
              <a:lnSpc>
                <a:spcPct val="100000"/>
              </a:lnSpc>
              <a:spcBef>
                <a:spcPts val="700"/>
              </a:spcBef>
              <a:buClr>
                <a:srgbClr val="FFC000"/>
              </a:buClr>
            </a:pPr>
            <a:r>
              <a:rPr lang="en-US" sz="1650" dirty="0" smtClean="0">
                <a:solidFill>
                  <a:schemeClr val="bg1"/>
                </a:solidFill>
              </a:rPr>
              <a:t>This </a:t>
            </a:r>
            <a:r>
              <a:rPr lang="en-US" sz="1650" dirty="0">
                <a:solidFill>
                  <a:schemeClr val="bg1"/>
                </a:solidFill>
              </a:rPr>
              <a:t>ailment might develop together with a swallowing and/or speaking impairment and a low spicy, sour, and crunchy flavor threshold.</a:t>
            </a:r>
          </a:p>
          <a:p>
            <a:pPr algn="just">
              <a:lnSpc>
                <a:spcPct val="100000"/>
              </a:lnSpc>
              <a:spcBef>
                <a:spcPts val="700"/>
              </a:spcBef>
              <a:buClr>
                <a:srgbClr val="FFC000"/>
              </a:buClr>
            </a:pPr>
            <a:r>
              <a:rPr lang="en-US" sz="1650" dirty="0" smtClean="0">
                <a:solidFill>
                  <a:schemeClr val="bg1"/>
                </a:solidFill>
              </a:rPr>
              <a:t>Additionally</a:t>
            </a:r>
            <a:r>
              <a:rPr lang="en-US" sz="1650" dirty="0">
                <a:solidFill>
                  <a:schemeClr val="bg1"/>
                </a:solidFill>
              </a:rPr>
              <a:t>, patients complaining of taste distortion or trouble using dentures are common. </a:t>
            </a:r>
          </a:p>
          <a:p>
            <a:pPr algn="just">
              <a:lnSpc>
                <a:spcPct val="100000"/>
              </a:lnSpc>
              <a:spcBef>
                <a:spcPts val="700"/>
              </a:spcBef>
              <a:buClr>
                <a:srgbClr val="FFC000"/>
              </a:buClr>
            </a:pPr>
            <a:r>
              <a:rPr lang="en-US" sz="1650" dirty="0">
                <a:solidFill>
                  <a:schemeClr val="bg1"/>
                </a:solidFill>
              </a:rPr>
              <a:t>Salivation impairment has been considered a risk factor for developing caries, as well as increasing the risk of oral infection, such as candidiasis and periodontal disease. </a:t>
            </a:r>
          </a:p>
          <a:p>
            <a:pPr algn="just">
              <a:lnSpc>
                <a:spcPct val="100000"/>
              </a:lnSpc>
              <a:spcBef>
                <a:spcPts val="700"/>
              </a:spcBef>
              <a:buClr>
                <a:srgbClr val="FFC000"/>
              </a:buClr>
            </a:pPr>
            <a:r>
              <a:rPr lang="en-US" sz="1650" dirty="0">
                <a:solidFill>
                  <a:schemeClr val="bg1"/>
                </a:solidFill>
              </a:rPr>
              <a:t>It might also favor </a:t>
            </a:r>
            <a:r>
              <a:rPr lang="en-US" sz="1650" dirty="0" err="1">
                <a:solidFill>
                  <a:schemeClr val="bg1"/>
                </a:solidFill>
              </a:rPr>
              <a:t>mucositis</a:t>
            </a:r>
            <a:r>
              <a:rPr lang="en-US" sz="1650" dirty="0">
                <a:solidFill>
                  <a:schemeClr val="bg1"/>
                </a:solidFill>
              </a:rPr>
              <a:t>, tongue fissures, </a:t>
            </a:r>
            <a:r>
              <a:rPr lang="en-US" sz="1650" dirty="0" err="1">
                <a:solidFill>
                  <a:schemeClr val="bg1"/>
                </a:solidFill>
              </a:rPr>
              <a:t>dysgeusia</a:t>
            </a:r>
            <a:r>
              <a:rPr lang="en-US" sz="1650" dirty="0">
                <a:solidFill>
                  <a:schemeClr val="bg1"/>
                </a:solidFill>
              </a:rPr>
              <a:t>, speech difficulties, halitosis, oral irritation, chewing and swallowing trouble, and even weight loss and cachexia.</a:t>
            </a:r>
            <a:endParaRPr lang="en-IN" sz="1650" dirty="0">
              <a:solidFill>
                <a:schemeClr val="bg1"/>
              </a:solidFill>
            </a:endParaRPr>
          </a:p>
        </p:txBody>
      </p:sp>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5023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27</a:t>
            </a:r>
            <a:endParaRPr lang="en-IN" sz="1800" dirty="0"/>
          </a:p>
        </p:txBody>
      </p:sp>
      <p:pic>
        <p:nvPicPr>
          <p:cNvPr id="8" name="Picture 2" descr="Medicina 58 01214 g007 550"/>
          <p:cNvPicPr>
            <a:picLocks noChangeAspect="1" noChangeArrowheads="1"/>
          </p:cNvPicPr>
          <p:nvPr/>
        </p:nvPicPr>
        <p:blipFill>
          <a:blip r:embed="rId2"/>
          <a:srcRect/>
          <a:stretch>
            <a:fillRect/>
          </a:stretch>
        </p:blipFill>
        <p:spPr bwMode="auto">
          <a:xfrm>
            <a:off x="6919775" y="2080708"/>
            <a:ext cx="4751033" cy="2988833"/>
          </a:xfrm>
          <a:prstGeom prst="rect">
            <a:avLst/>
          </a:prstGeom>
          <a:noFill/>
        </p:spPr>
      </p:pic>
    </p:spTree>
    <p:extLst>
      <p:ext uri="{BB962C8B-B14F-4D97-AF65-F5344CB8AC3E}">
        <p14:creationId xmlns:p14="http://schemas.microsoft.com/office/powerpoint/2010/main" val="24500571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43665" y="0"/>
            <a:ext cx="4748335" cy="6858000"/>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679B667-EFD9-F618-5088-C6391976DCC7}"/>
              </a:ext>
            </a:extLst>
          </p:cNvPr>
          <p:cNvSpPr>
            <a:spLocks noGrp="1"/>
          </p:cNvSpPr>
          <p:nvPr>
            <p:ph type="title" idx="4294967295"/>
          </p:nvPr>
        </p:nvSpPr>
        <p:spPr>
          <a:xfrm>
            <a:off x="1908192" y="701504"/>
            <a:ext cx="4191701" cy="673166"/>
          </a:xfrm>
        </p:spPr>
        <p:txBody>
          <a:bodyPr vert="horz" lIns="91440" tIns="45720" rIns="91440" bIns="45720" rtlCol="0" anchor="ctr">
            <a:normAutofit fontScale="90000"/>
          </a:bodyPr>
          <a:lstStyle/>
          <a:p>
            <a:pPr algn="ctr"/>
            <a:r>
              <a:rPr lang="en-US" sz="3800" b="1" dirty="0">
                <a:solidFill>
                  <a:srgbClr val="0B7D98"/>
                </a:solidFill>
                <a:latin typeface="Rockwell" panose="02060603020205020403" pitchFamily="18" charset="0"/>
              </a:rPr>
              <a:t>Kaposi’s Sarcoma</a:t>
            </a:r>
            <a:endParaRPr lang="en-IN" sz="3800" b="1" dirty="0">
              <a:solidFill>
                <a:srgbClr val="0B7D98"/>
              </a:solidFill>
              <a:latin typeface="Rockwell" panose="02060603020205020403" pitchFamily="18" charset="0"/>
            </a:endParaRPr>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462704"/>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28</a:t>
            </a:r>
            <a:endParaRPr lang="en-IN" sz="1800" dirty="0"/>
          </a:p>
        </p:txBody>
      </p:sp>
      <p:sp>
        <p:nvSpPr>
          <p:cNvPr id="8" name="Content Placeholder 3">
            <a:extLst>
              <a:ext uri="{FF2B5EF4-FFF2-40B4-BE49-F238E27FC236}">
                <a16:creationId xmlns:a16="http://schemas.microsoft.com/office/drawing/2014/main" id="{EB616B96-D4F4-BF79-49C5-8FE8ABB34257}"/>
              </a:ext>
            </a:extLst>
          </p:cNvPr>
          <p:cNvSpPr txBox="1">
            <a:spLocks/>
          </p:cNvSpPr>
          <p:nvPr/>
        </p:nvSpPr>
        <p:spPr>
          <a:xfrm>
            <a:off x="312910" y="1374670"/>
            <a:ext cx="5614006" cy="5464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700"/>
              </a:spcBef>
              <a:buClr>
                <a:srgbClr val="884068"/>
              </a:buClr>
            </a:pPr>
            <a:r>
              <a:rPr lang="en-US" sz="1650" dirty="0"/>
              <a:t>Most common oral HIV-associated neoplasia, appearing in up to 6% of patients, and has been notably decreasing due to the use of ART</a:t>
            </a:r>
          </a:p>
          <a:p>
            <a:pPr algn="just">
              <a:spcBef>
                <a:spcPts val="700"/>
              </a:spcBef>
              <a:buClr>
                <a:srgbClr val="884068"/>
              </a:buClr>
            </a:pPr>
            <a:r>
              <a:rPr lang="en-US" sz="1650" dirty="0"/>
              <a:t>This endothelial </a:t>
            </a:r>
            <a:r>
              <a:rPr lang="en-US" sz="1650" dirty="0" err="1"/>
              <a:t>angioproliferative</a:t>
            </a:r>
            <a:r>
              <a:rPr lang="en-US" sz="1650" dirty="0"/>
              <a:t> neoplasia is caused by human herpesvirus 8</a:t>
            </a:r>
          </a:p>
          <a:p>
            <a:pPr algn="just">
              <a:spcBef>
                <a:spcPts val="700"/>
              </a:spcBef>
              <a:buClr>
                <a:srgbClr val="884068"/>
              </a:buClr>
            </a:pPr>
            <a:r>
              <a:rPr lang="en-US" sz="1650" dirty="0"/>
              <a:t>Its pathological features might oscillate according to the location of the lesions (ganglia, mucous membranes, or skin) as well as its morphological stage (patch, plaque, and nodule), progressing from papules, which convalesce into red-purplish plaques, which might ulcer and cause nearby tissue destruction.</a:t>
            </a:r>
          </a:p>
          <a:p>
            <a:pPr algn="just">
              <a:spcBef>
                <a:spcPts val="700"/>
              </a:spcBef>
              <a:buClr>
                <a:srgbClr val="884068"/>
              </a:buClr>
            </a:pPr>
            <a:r>
              <a:rPr lang="en-US" sz="1650" dirty="0"/>
              <a:t>The early lesions are usually flat, red, and asymptomatic but usually develops a darker color with convergent wounds. </a:t>
            </a:r>
          </a:p>
          <a:p>
            <a:pPr algn="just">
              <a:spcBef>
                <a:spcPts val="700"/>
              </a:spcBef>
              <a:buClr>
                <a:srgbClr val="884068"/>
              </a:buClr>
            </a:pPr>
            <a:r>
              <a:rPr lang="en-US" sz="1650" dirty="0"/>
              <a:t>In advanced stages, the lesion might appear as multiple firm purple nodules, which might disturb normal mouth function and cause symptoms owing to trauma or infection. </a:t>
            </a:r>
          </a:p>
          <a:p>
            <a:pPr algn="just">
              <a:spcBef>
                <a:spcPts val="700"/>
              </a:spcBef>
              <a:buClr>
                <a:srgbClr val="884068"/>
              </a:buClr>
            </a:pPr>
            <a:r>
              <a:rPr lang="en-US" sz="1650" dirty="0"/>
              <a:t>The ulceration and local destruction of this entity lead to the extraction of some dental organs in some cases.</a:t>
            </a:r>
          </a:p>
          <a:p>
            <a:pPr algn="just">
              <a:spcBef>
                <a:spcPts val="700"/>
              </a:spcBef>
              <a:buClr>
                <a:srgbClr val="884068"/>
              </a:buClr>
            </a:pPr>
            <a:r>
              <a:rPr lang="en-US" sz="1650" dirty="0"/>
              <a:t>It predominantly appears on the hard palate, major salivary glands, and jawbone.</a:t>
            </a:r>
            <a:endParaRPr lang="en-IN" sz="1650" dirty="0"/>
          </a:p>
        </p:txBody>
      </p:sp>
      <p:pic>
        <p:nvPicPr>
          <p:cNvPr id="9" name="Picture 2" descr="Medicina 58 01214 g008 550"/>
          <p:cNvPicPr>
            <a:picLocks noChangeAspect="1" noChangeArrowheads="1"/>
          </p:cNvPicPr>
          <p:nvPr/>
        </p:nvPicPr>
        <p:blipFill>
          <a:blip r:embed="rId3"/>
          <a:srcRect b="7808"/>
          <a:stretch>
            <a:fillRect/>
          </a:stretch>
        </p:blipFill>
        <p:spPr bwMode="auto">
          <a:xfrm>
            <a:off x="6518156" y="2052806"/>
            <a:ext cx="5179260" cy="2882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61028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6078071" cy="68580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FAB57930-284A-A8DA-601B-A6193DFF2164}"/>
              </a:ext>
            </a:extLst>
          </p:cNvPr>
          <p:cNvSpPr>
            <a:spLocks noGrp="1"/>
          </p:cNvSpPr>
          <p:nvPr>
            <p:ph type="title" idx="4294967295"/>
          </p:nvPr>
        </p:nvSpPr>
        <p:spPr>
          <a:xfrm>
            <a:off x="568702" y="456455"/>
            <a:ext cx="4815434" cy="768350"/>
          </a:xfrm>
        </p:spPr>
        <p:txBody>
          <a:bodyPr>
            <a:normAutofit fontScale="90000"/>
          </a:bodyPr>
          <a:lstStyle/>
          <a:p>
            <a:pPr algn="ctr"/>
            <a:r>
              <a:rPr lang="en-US" sz="3500" b="1" dirty="0">
                <a:solidFill>
                  <a:srgbClr val="FFC000"/>
                </a:solidFill>
                <a:latin typeface="Rockwell" panose="02060603020205020403" pitchFamily="18" charset="0"/>
              </a:rPr>
              <a:t>Recurrent Major and Minor </a:t>
            </a:r>
            <a:r>
              <a:rPr lang="en-US" sz="3500" b="1" dirty="0" err="1">
                <a:solidFill>
                  <a:srgbClr val="FFC000"/>
                </a:solidFill>
                <a:latin typeface="Rockwell" panose="02060603020205020403" pitchFamily="18" charset="0"/>
              </a:rPr>
              <a:t>Aphthous</a:t>
            </a:r>
            <a:r>
              <a:rPr lang="en-US" sz="3500" b="1" dirty="0">
                <a:solidFill>
                  <a:srgbClr val="FFC000"/>
                </a:solidFill>
                <a:latin typeface="Rockwell" panose="02060603020205020403" pitchFamily="18" charset="0"/>
              </a:rPr>
              <a:t> Ulcers</a:t>
            </a:r>
            <a:endParaRPr lang="en-IN" sz="3500" b="1" dirty="0">
              <a:solidFill>
                <a:srgbClr val="FFC000"/>
              </a:solidFill>
              <a:latin typeface="Rockwell" panose="02060603020205020403" pitchFamily="18" charset="0"/>
            </a:endParaRPr>
          </a:p>
        </p:txBody>
      </p:sp>
      <p:sp>
        <p:nvSpPr>
          <p:cNvPr id="4" name="Content Placeholder 3">
            <a:extLst>
              <a:ext uri="{FF2B5EF4-FFF2-40B4-BE49-F238E27FC236}">
                <a16:creationId xmlns:a16="http://schemas.microsoft.com/office/drawing/2014/main" id="{EB616B96-D4F4-BF79-49C5-8FE8ABB34257}"/>
              </a:ext>
            </a:extLst>
          </p:cNvPr>
          <p:cNvSpPr>
            <a:spLocks noGrp="1"/>
          </p:cNvSpPr>
          <p:nvPr>
            <p:ph idx="4294967295"/>
          </p:nvPr>
        </p:nvSpPr>
        <p:spPr>
          <a:xfrm>
            <a:off x="442209" y="1546790"/>
            <a:ext cx="5068421" cy="5190186"/>
          </a:xfrm>
        </p:spPr>
        <p:txBody>
          <a:bodyPr>
            <a:noAutofit/>
          </a:bodyPr>
          <a:lstStyle/>
          <a:p>
            <a:pPr algn="just">
              <a:lnSpc>
                <a:spcPct val="100000"/>
              </a:lnSpc>
              <a:spcBef>
                <a:spcPts val="700"/>
              </a:spcBef>
              <a:buClr>
                <a:srgbClr val="FFC000"/>
              </a:buClr>
            </a:pPr>
            <a:r>
              <a:rPr lang="en-US" sz="1800" dirty="0">
                <a:solidFill>
                  <a:schemeClr val="bg1"/>
                </a:solidFill>
              </a:rPr>
              <a:t>Frequent painful erythematous halo, coated with a yellow-grayish </a:t>
            </a:r>
            <a:r>
              <a:rPr lang="en-US" sz="1800" dirty="0" err="1">
                <a:solidFill>
                  <a:schemeClr val="bg1"/>
                </a:solidFill>
              </a:rPr>
              <a:t>pseudomembrane</a:t>
            </a:r>
            <a:r>
              <a:rPr lang="en-US" sz="1800" dirty="0">
                <a:solidFill>
                  <a:schemeClr val="bg1"/>
                </a:solidFill>
              </a:rPr>
              <a:t>, with a diameter ranging from 2 to 5 mm to major </a:t>
            </a:r>
            <a:r>
              <a:rPr lang="en-US" sz="1800" dirty="0" err="1">
                <a:solidFill>
                  <a:schemeClr val="bg1"/>
                </a:solidFill>
              </a:rPr>
              <a:t>apthous</a:t>
            </a:r>
            <a:r>
              <a:rPr lang="en-US" sz="1800" dirty="0">
                <a:solidFill>
                  <a:schemeClr val="bg1"/>
                </a:solidFill>
              </a:rPr>
              <a:t> ulcers 1-5 cm in diameter. </a:t>
            </a:r>
          </a:p>
          <a:p>
            <a:pPr algn="just">
              <a:lnSpc>
                <a:spcPct val="100000"/>
              </a:lnSpc>
              <a:spcBef>
                <a:spcPts val="700"/>
              </a:spcBef>
              <a:buClr>
                <a:srgbClr val="FFC000"/>
              </a:buClr>
            </a:pPr>
            <a:r>
              <a:rPr lang="en-US" sz="1800" dirty="0">
                <a:solidFill>
                  <a:schemeClr val="bg1"/>
                </a:solidFill>
              </a:rPr>
              <a:t>Non-keratinized oral mucous membrane, typically lingering from 7 to 10 days, healing later without any scarring</a:t>
            </a:r>
          </a:p>
          <a:p>
            <a:pPr algn="just">
              <a:lnSpc>
                <a:spcPct val="100000"/>
              </a:lnSpc>
              <a:spcBef>
                <a:spcPts val="700"/>
              </a:spcBef>
              <a:buClr>
                <a:srgbClr val="FFC000"/>
              </a:buClr>
            </a:pPr>
            <a:r>
              <a:rPr lang="en-US" sz="1800" dirty="0">
                <a:solidFill>
                  <a:schemeClr val="bg1"/>
                </a:solidFill>
              </a:rPr>
              <a:t>Lateral border of tongue, soft palate, mouth floor, oral mucous membranes, and oropharynx (including both keratinized and non-keratinized mucosal surfaces) </a:t>
            </a:r>
          </a:p>
          <a:p>
            <a:pPr algn="just">
              <a:lnSpc>
                <a:spcPct val="100000"/>
              </a:lnSpc>
              <a:spcBef>
                <a:spcPts val="700"/>
              </a:spcBef>
              <a:buClr>
                <a:srgbClr val="FFC000"/>
              </a:buClr>
            </a:pPr>
            <a:r>
              <a:rPr lang="en-US" sz="1800" dirty="0">
                <a:solidFill>
                  <a:schemeClr val="bg1"/>
                </a:solidFill>
              </a:rPr>
              <a:t>Remarkably painful, particularly while consuming salty, spicy, sour, and hard or rough foods and beverages. They may last up to weeks, causing dysphagia, trouble speaking and chewing, developing an induration on their borders, and leaving retractile fibrous scars after healing.</a:t>
            </a:r>
            <a:endParaRPr lang="en-IN" sz="1800" dirty="0">
              <a:solidFill>
                <a:schemeClr val="bg1"/>
              </a:solidFill>
            </a:endParaRPr>
          </a:p>
        </p:txBody>
      </p:sp>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48207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29</a:t>
            </a:r>
            <a:endParaRPr lang="en-IN" sz="1800" dirty="0"/>
          </a:p>
        </p:txBody>
      </p:sp>
      <p:pic>
        <p:nvPicPr>
          <p:cNvPr id="10" name="Picture 2" descr="Medicina 58 01214 g009 550"/>
          <p:cNvPicPr>
            <a:picLocks noChangeAspect="1" noChangeArrowheads="1"/>
          </p:cNvPicPr>
          <p:nvPr/>
        </p:nvPicPr>
        <p:blipFill>
          <a:blip r:embed="rId2"/>
          <a:srcRect/>
          <a:stretch>
            <a:fillRect/>
          </a:stretch>
        </p:blipFill>
        <p:spPr bwMode="auto">
          <a:xfrm>
            <a:off x="7357467" y="1052886"/>
            <a:ext cx="3983709" cy="2730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4" descr="Medicina 58 01214 g010 550"/>
          <p:cNvPicPr>
            <a:picLocks noChangeAspect="1" noChangeArrowheads="1"/>
          </p:cNvPicPr>
          <p:nvPr/>
        </p:nvPicPr>
        <p:blipFill>
          <a:blip r:embed="rId3"/>
          <a:srcRect/>
          <a:stretch>
            <a:fillRect/>
          </a:stretch>
        </p:blipFill>
        <p:spPr bwMode="auto">
          <a:xfrm>
            <a:off x="8278871" y="3590364"/>
            <a:ext cx="2140900" cy="2775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26872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lcome to Dr. Ram Manohar Lohia Institute of Medical Sciences"/>
          <p:cNvPicPr>
            <a:picLocks noChangeAspect="1" noChangeArrowheads="1"/>
          </p:cNvPicPr>
          <p:nvPr/>
        </p:nvPicPr>
        <p:blipFill>
          <a:blip r:embed="rId2"/>
          <a:srcRect/>
          <a:stretch>
            <a:fillRect/>
          </a:stretch>
        </p:blipFill>
        <p:spPr bwMode="auto">
          <a:xfrm>
            <a:off x="1162615" y="1200150"/>
            <a:ext cx="9186136" cy="5029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644520" y="161492"/>
            <a:ext cx="3111163" cy="692497"/>
          </a:xfrm>
          <a:prstGeom prst="rect">
            <a:avLst/>
          </a:prstGeom>
          <a:noFill/>
        </p:spPr>
        <p:txBody>
          <a:bodyPr wrap="square" rtlCol="0">
            <a:spAutoFit/>
          </a:bodyPr>
          <a:lstStyle/>
          <a:p>
            <a:pPr algn="ctr"/>
            <a:r>
              <a:rPr lang="en-US" sz="1300" b="1" dirty="0">
                <a:solidFill>
                  <a:srgbClr val="002060"/>
                </a:solidFill>
                <a:latin typeface="Bahnschrift" panose="020B0502040204020203" pitchFamily="34" charset="0"/>
                <a:cs typeface="Arial" panose="020B0604020202020204" pitchFamily="34" charset="0"/>
              </a:rPr>
              <a:t>DR. RAM MANOHAR LOHIA INSTITUTE OF MEDICAL SCIENCES, LUCKNOW</a:t>
            </a:r>
          </a:p>
          <a:p>
            <a:pPr algn="ctr"/>
            <a:r>
              <a:rPr lang="en-US" sz="1300" b="1" dirty="0">
                <a:solidFill>
                  <a:srgbClr val="002060"/>
                </a:solidFill>
                <a:latin typeface="Bahnschrift" panose="020B0502040204020203" pitchFamily="34" charset="0"/>
                <a:cs typeface="Arial" panose="020B0604020202020204" pitchFamily="34" charset="0"/>
              </a:rPr>
              <a:t>DEPARTMENT OF DENTISTRY</a:t>
            </a:r>
          </a:p>
        </p:txBody>
      </p:sp>
      <p:pic>
        <p:nvPicPr>
          <p:cNvPr id="1027" name="Picture 3" descr="C:\Users\garima\Downloads\WhatsApp Image 2022-03-03 at 5.26.22 PM.jpeg"/>
          <p:cNvPicPr>
            <a:picLocks noChangeAspect="1" noChangeArrowheads="1"/>
          </p:cNvPicPr>
          <p:nvPr/>
        </p:nvPicPr>
        <p:blipFill>
          <a:blip r:embed="rId3"/>
          <a:srcRect/>
          <a:stretch>
            <a:fillRect/>
          </a:stretch>
        </p:blipFill>
        <p:spPr bwMode="auto">
          <a:xfrm>
            <a:off x="983574" y="183889"/>
            <a:ext cx="625667" cy="663840"/>
          </a:xfrm>
          <a:prstGeom prst="rect">
            <a:avLst/>
          </a:prstGeom>
          <a:noFill/>
        </p:spPr>
      </p:pic>
      <p:pic>
        <p:nvPicPr>
          <p:cNvPr id="1028" name="Picture 4" descr="C:\Users\garima\Downloads\RML logo.png"/>
          <p:cNvPicPr>
            <a:picLocks noChangeAspect="1" noChangeArrowheads="1"/>
          </p:cNvPicPr>
          <p:nvPr/>
        </p:nvPicPr>
        <p:blipFill>
          <a:blip r:embed="rId4"/>
          <a:srcRect/>
          <a:stretch>
            <a:fillRect/>
          </a:stretch>
        </p:blipFill>
        <p:spPr bwMode="auto">
          <a:xfrm>
            <a:off x="1751893" y="162626"/>
            <a:ext cx="749975" cy="697973"/>
          </a:xfrm>
          <a:prstGeom prst="rect">
            <a:avLst/>
          </a:prstGeom>
          <a:noFill/>
        </p:spPr>
      </p:pic>
      <p:pic>
        <p:nvPicPr>
          <p:cNvPr id="2" name="Picture 2" descr="C:\Users\ACER\Desktop\HeaderDepnEW.png"/>
          <p:cNvPicPr>
            <a:picLocks noChangeAspect="1" noChangeArrowheads="1"/>
          </p:cNvPicPr>
          <p:nvPr/>
        </p:nvPicPr>
        <p:blipFill>
          <a:blip r:embed="rId5" cstate="print"/>
          <a:srcRect/>
          <a:stretch>
            <a:fillRect/>
          </a:stretch>
        </p:blipFill>
        <p:spPr bwMode="auto">
          <a:xfrm>
            <a:off x="6026826" y="174364"/>
            <a:ext cx="3444605" cy="612335"/>
          </a:xfrm>
          <a:prstGeom prst="rect">
            <a:avLst/>
          </a:prstGeom>
          <a:noFill/>
        </p:spPr>
      </p:pic>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4837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a:t>
            </a:r>
            <a:endParaRPr lang="en-IN" sz="1800" dirty="0"/>
          </a:p>
        </p:txBody>
      </p:sp>
    </p:spTree>
    <p:extLst>
      <p:ext uri="{BB962C8B-B14F-4D97-AF65-F5344CB8AC3E}">
        <p14:creationId xmlns:p14="http://schemas.microsoft.com/office/powerpoint/2010/main" val="2218762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80560" y="2069296"/>
            <a:ext cx="7711440" cy="3184525"/>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a:extLst>
              <a:ext uri="{FF2B5EF4-FFF2-40B4-BE49-F238E27FC236}">
                <a16:creationId xmlns:a16="http://schemas.microsoft.com/office/drawing/2014/main" id="{C5B1F7A0-2427-F774-5A88-2733A63709F7}"/>
              </a:ext>
            </a:extLst>
          </p:cNvPr>
          <p:cNvSpPr>
            <a:spLocks noGrp="1"/>
          </p:cNvSpPr>
          <p:nvPr>
            <p:ph idx="4294967295"/>
          </p:nvPr>
        </p:nvSpPr>
        <p:spPr>
          <a:xfrm>
            <a:off x="5474826" y="2512328"/>
            <a:ext cx="6183774" cy="2349232"/>
          </a:xfrm>
        </p:spPr>
        <p:txBody>
          <a:bodyPr>
            <a:normAutofit/>
          </a:bodyPr>
          <a:lstStyle/>
          <a:p>
            <a:pPr>
              <a:lnSpc>
                <a:spcPct val="100000"/>
              </a:lnSpc>
              <a:buClr>
                <a:srgbClr val="FFC000"/>
              </a:buClr>
              <a:buFont typeface="Wingdings" panose="05000000000000000000" pitchFamily="2" charset="2"/>
              <a:buChar char="§"/>
            </a:pPr>
            <a:r>
              <a:rPr lang="en-US" sz="2000" dirty="0">
                <a:solidFill>
                  <a:schemeClr val="bg1"/>
                </a:solidFill>
              </a:rPr>
              <a:t>Dental health may be considered an important component of prenatal care. </a:t>
            </a:r>
          </a:p>
          <a:p>
            <a:pPr>
              <a:lnSpc>
                <a:spcPct val="100000"/>
              </a:lnSpc>
              <a:buClr>
                <a:srgbClr val="FFC000"/>
              </a:buClr>
              <a:buFont typeface="Wingdings" panose="05000000000000000000" pitchFamily="2" charset="2"/>
              <a:buChar char="§"/>
            </a:pPr>
            <a:r>
              <a:rPr lang="en-US" sz="2000" dirty="0">
                <a:solidFill>
                  <a:schemeClr val="bg1"/>
                </a:solidFill>
              </a:rPr>
              <a:t>During pregnancy, poor oral health can result in poor health outcomes for the mother and baby </a:t>
            </a:r>
          </a:p>
          <a:p>
            <a:pPr>
              <a:lnSpc>
                <a:spcPct val="100000"/>
              </a:lnSpc>
              <a:buClr>
                <a:srgbClr val="FFC000"/>
              </a:buClr>
              <a:buFont typeface="Wingdings" panose="05000000000000000000" pitchFamily="2" charset="2"/>
              <a:buChar char="§"/>
            </a:pPr>
            <a:r>
              <a:rPr lang="en-US" sz="2000" dirty="0">
                <a:solidFill>
                  <a:schemeClr val="bg1"/>
                </a:solidFill>
              </a:rPr>
              <a:t>More prone to gingivitis, periodontal disease and cavities.</a:t>
            </a:r>
            <a:endParaRPr lang="en-US" sz="2000" dirty="0">
              <a:solidFill>
                <a:schemeClr val="bg1"/>
              </a:solidFill>
            </a:endParaRPr>
          </a:p>
        </p:txBody>
      </p:sp>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51847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30</a:t>
            </a:r>
            <a:endParaRPr lang="en-IN" sz="1800" dirty="0"/>
          </a:p>
        </p:txBody>
      </p:sp>
      <p:pic>
        <p:nvPicPr>
          <p:cNvPr id="7" name="Picture 2" descr="Oral Health in Pregnancy"/>
          <p:cNvPicPr>
            <a:picLocks noChangeAspect="1" noChangeArrowheads="1"/>
          </p:cNvPicPr>
          <p:nvPr/>
        </p:nvPicPr>
        <p:blipFill rotWithShape="1">
          <a:blip r:embed="rId3"/>
          <a:srcRect l="8259" t="25610" r="39528"/>
          <a:stretch/>
        </p:blipFill>
        <p:spPr bwMode="auto">
          <a:xfrm>
            <a:off x="685800" y="1917708"/>
            <a:ext cx="4345329" cy="3579418"/>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7777704" y="0"/>
            <a:ext cx="3291840" cy="2069296"/>
          </a:xfrm>
          <a:prstGeom prst="rect">
            <a:avLst/>
          </a:prstGeom>
          <a:solidFill>
            <a:srgbClr val="C4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D0E9C3E6-2DF3-FF6B-2892-018AB352C4A7}"/>
              </a:ext>
            </a:extLst>
          </p:cNvPr>
          <p:cNvSpPr>
            <a:spLocks noGrp="1"/>
          </p:cNvSpPr>
          <p:nvPr>
            <p:ph type="title" idx="4294967295"/>
          </p:nvPr>
        </p:nvSpPr>
        <p:spPr>
          <a:xfrm>
            <a:off x="7822976" y="1116931"/>
            <a:ext cx="3201296" cy="640080"/>
          </a:xfrm>
        </p:spPr>
        <p:txBody>
          <a:bodyPr>
            <a:normAutofit fontScale="90000"/>
          </a:bodyPr>
          <a:lstStyle/>
          <a:p>
            <a:pPr algn="ctr"/>
            <a:r>
              <a:rPr lang="en-US" sz="4000" b="1" dirty="0">
                <a:solidFill>
                  <a:srgbClr val="0B7D98"/>
                </a:solidFill>
                <a:latin typeface="Rockwell" panose="02060603020205020403" pitchFamily="18" charset="0"/>
              </a:rPr>
              <a:t>Oral health in Pregnancy</a:t>
            </a:r>
            <a:endParaRPr lang="en-IN" sz="4000" b="1" dirty="0">
              <a:solidFill>
                <a:srgbClr val="0B7D98"/>
              </a:solidFill>
              <a:latin typeface="Rockwell" panose="02060603020205020403" pitchFamily="18" charset="0"/>
            </a:endParaRPr>
          </a:p>
        </p:txBody>
      </p:sp>
    </p:spTree>
    <p:extLst>
      <p:ext uri="{BB962C8B-B14F-4D97-AF65-F5344CB8AC3E}">
        <p14:creationId xmlns:p14="http://schemas.microsoft.com/office/powerpoint/2010/main" val="18933981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92480" y="0"/>
            <a:ext cx="5852160" cy="1450867"/>
          </a:xfrm>
          <a:prstGeom prst="rect">
            <a:avLst/>
          </a:prstGeom>
          <a:solidFill>
            <a:srgbClr val="F4E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792480" y="1450867"/>
            <a:ext cx="7711440" cy="4620629"/>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D0E9C3E6-2DF3-FF6B-2892-018AB352C4A7}"/>
              </a:ext>
            </a:extLst>
          </p:cNvPr>
          <p:cNvSpPr>
            <a:spLocks noGrp="1"/>
          </p:cNvSpPr>
          <p:nvPr>
            <p:ph type="title" idx="4294967295"/>
          </p:nvPr>
        </p:nvSpPr>
        <p:spPr>
          <a:xfrm>
            <a:off x="765810" y="703528"/>
            <a:ext cx="6051550" cy="639763"/>
          </a:xfrm>
        </p:spPr>
        <p:txBody>
          <a:bodyPr>
            <a:normAutofit fontScale="90000"/>
          </a:bodyPr>
          <a:lstStyle/>
          <a:p>
            <a:r>
              <a:rPr lang="en-US" sz="4000" b="1" dirty="0">
                <a:solidFill>
                  <a:srgbClr val="884068"/>
                </a:solidFill>
                <a:latin typeface="Rockwell" panose="02060603020205020403" pitchFamily="18" charset="0"/>
              </a:rPr>
              <a:t>Oral health in Pregnancy</a:t>
            </a:r>
            <a:endParaRPr lang="en-IN" sz="4000" b="1" dirty="0">
              <a:solidFill>
                <a:srgbClr val="884068"/>
              </a:solidFill>
              <a:latin typeface="Rockwell" panose="02060603020205020403" pitchFamily="18" charset="0"/>
            </a:endParaRPr>
          </a:p>
        </p:txBody>
      </p:sp>
      <p:sp>
        <p:nvSpPr>
          <p:cNvPr id="3" name="Content Placeholder 2">
            <a:extLst>
              <a:ext uri="{FF2B5EF4-FFF2-40B4-BE49-F238E27FC236}">
                <a16:creationId xmlns:a16="http://schemas.microsoft.com/office/drawing/2014/main" id="{C5B1F7A0-2427-F774-5A88-2733A63709F7}"/>
              </a:ext>
            </a:extLst>
          </p:cNvPr>
          <p:cNvSpPr>
            <a:spLocks noGrp="1"/>
          </p:cNvSpPr>
          <p:nvPr>
            <p:ph idx="4294967295"/>
          </p:nvPr>
        </p:nvSpPr>
        <p:spPr>
          <a:xfrm>
            <a:off x="908350" y="2087823"/>
            <a:ext cx="6047140" cy="3702181"/>
          </a:xfrm>
        </p:spPr>
        <p:txBody>
          <a:bodyPr>
            <a:normAutofit/>
          </a:bodyPr>
          <a:lstStyle/>
          <a:p>
            <a:pPr>
              <a:lnSpc>
                <a:spcPct val="100000"/>
              </a:lnSpc>
              <a:spcBef>
                <a:spcPts val="600"/>
              </a:spcBef>
              <a:buClr>
                <a:srgbClr val="FFC000"/>
              </a:buClr>
              <a:buFont typeface="Wingdings" panose="05000000000000000000" pitchFamily="2" charset="2"/>
              <a:buChar char="§"/>
            </a:pPr>
            <a:r>
              <a:rPr lang="en-US" sz="2000" dirty="0">
                <a:solidFill>
                  <a:schemeClr val="bg1"/>
                </a:solidFill>
              </a:rPr>
              <a:t>Gingivitis, affects between 60 to 75 percent of pregnant women</a:t>
            </a:r>
          </a:p>
          <a:p>
            <a:pPr>
              <a:lnSpc>
                <a:spcPct val="100000"/>
              </a:lnSpc>
              <a:spcBef>
                <a:spcPts val="600"/>
              </a:spcBef>
              <a:buClr>
                <a:srgbClr val="FFC000"/>
              </a:buClr>
              <a:buFont typeface="Wingdings" panose="05000000000000000000" pitchFamily="2" charset="2"/>
              <a:buChar char="§"/>
            </a:pPr>
            <a:r>
              <a:rPr lang="en-US" sz="2000" dirty="0">
                <a:solidFill>
                  <a:schemeClr val="bg1"/>
                </a:solidFill>
              </a:rPr>
              <a:t>Manifests as red, swollen gums from inflammation that may be compounded by shifting hormones during pregnancy.</a:t>
            </a:r>
          </a:p>
          <a:p>
            <a:pPr>
              <a:lnSpc>
                <a:spcPct val="100000"/>
              </a:lnSpc>
              <a:spcBef>
                <a:spcPts val="600"/>
              </a:spcBef>
              <a:buClr>
                <a:srgbClr val="FFC000"/>
              </a:buClr>
              <a:buFont typeface="Wingdings" panose="05000000000000000000" pitchFamily="2" charset="2"/>
              <a:buChar char="§"/>
            </a:pPr>
            <a:r>
              <a:rPr lang="en-US" sz="2000" dirty="0">
                <a:solidFill>
                  <a:schemeClr val="bg1"/>
                </a:solidFill>
              </a:rPr>
              <a:t>Untreated gingivitis may progress to periodontitis, and teeth may eventually become loose and require extraction. </a:t>
            </a:r>
          </a:p>
          <a:p>
            <a:pPr>
              <a:lnSpc>
                <a:spcPct val="100000"/>
              </a:lnSpc>
              <a:spcBef>
                <a:spcPts val="600"/>
              </a:spcBef>
              <a:buClr>
                <a:srgbClr val="FFC000"/>
              </a:buClr>
              <a:buFont typeface="Wingdings" panose="05000000000000000000" pitchFamily="2" charset="2"/>
              <a:buChar char="§"/>
            </a:pPr>
            <a:r>
              <a:rPr lang="en-US" sz="2000" dirty="0">
                <a:solidFill>
                  <a:schemeClr val="bg1"/>
                </a:solidFill>
              </a:rPr>
              <a:t>Poor pregnancy outcomes, includes birth defects, preterm birth and low birth weight, have also been linked to periodontitis. </a:t>
            </a:r>
            <a:endParaRPr lang="en-US" sz="2000" dirty="0">
              <a:solidFill>
                <a:schemeClr val="bg1"/>
              </a:solidFill>
            </a:endParaRPr>
          </a:p>
        </p:txBody>
      </p:sp>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48799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31</a:t>
            </a:r>
            <a:endParaRPr lang="en-IN" sz="1800" dirty="0"/>
          </a:p>
        </p:txBody>
      </p:sp>
      <p:pic>
        <p:nvPicPr>
          <p:cNvPr id="8" name="Picture 2" descr="Pregnancy Gingivitis - How to Prevent Bleeding Gums? | Dentalcare"/>
          <p:cNvPicPr>
            <a:picLocks noChangeAspect="1" noChangeArrowheads="1"/>
          </p:cNvPicPr>
          <p:nvPr/>
        </p:nvPicPr>
        <p:blipFill>
          <a:blip r:embed="rId3"/>
          <a:srcRect/>
          <a:stretch>
            <a:fillRect/>
          </a:stretch>
        </p:blipFill>
        <p:spPr bwMode="auto">
          <a:xfrm>
            <a:off x="7224007" y="2264617"/>
            <a:ext cx="4108256" cy="2993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ontent Placeholder 2">
            <a:extLst>
              <a:ext uri="{FF2B5EF4-FFF2-40B4-BE49-F238E27FC236}">
                <a16:creationId xmlns:a16="http://schemas.microsoft.com/office/drawing/2014/main" id="{C5B1F7A0-2427-F774-5A88-2733A63709F7}"/>
              </a:ext>
            </a:extLst>
          </p:cNvPr>
          <p:cNvSpPr txBox="1">
            <a:spLocks/>
          </p:cNvSpPr>
          <p:nvPr/>
        </p:nvSpPr>
        <p:spPr>
          <a:xfrm>
            <a:off x="865770" y="1626521"/>
            <a:ext cx="4308114" cy="5804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FFC000"/>
              </a:buClr>
              <a:buNone/>
            </a:pPr>
            <a:r>
              <a:rPr lang="en-US" sz="2000" b="1" dirty="0">
                <a:solidFill>
                  <a:srgbClr val="FFC000"/>
                </a:solidFill>
              </a:rPr>
              <a:t>Birth Defects And Gum Disease</a:t>
            </a:r>
          </a:p>
        </p:txBody>
      </p:sp>
    </p:spTree>
    <p:extLst>
      <p:ext uri="{BB962C8B-B14F-4D97-AF65-F5344CB8AC3E}">
        <p14:creationId xmlns:p14="http://schemas.microsoft.com/office/powerpoint/2010/main" val="7446260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80560" y="2104016"/>
            <a:ext cx="7711440" cy="2850777"/>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a:extLst>
              <a:ext uri="{FF2B5EF4-FFF2-40B4-BE49-F238E27FC236}">
                <a16:creationId xmlns:a16="http://schemas.microsoft.com/office/drawing/2014/main" id="{C5B1F7A0-2427-F774-5A88-2733A63709F7}"/>
              </a:ext>
            </a:extLst>
          </p:cNvPr>
          <p:cNvSpPr>
            <a:spLocks noGrp="1"/>
          </p:cNvSpPr>
          <p:nvPr>
            <p:ph idx="4294967295"/>
          </p:nvPr>
        </p:nvSpPr>
        <p:spPr>
          <a:xfrm>
            <a:off x="5474826" y="2639627"/>
            <a:ext cx="6183774" cy="2086566"/>
          </a:xfrm>
        </p:spPr>
        <p:txBody>
          <a:bodyPr>
            <a:normAutofit/>
          </a:bodyPr>
          <a:lstStyle/>
          <a:p>
            <a:pPr>
              <a:lnSpc>
                <a:spcPct val="100000"/>
              </a:lnSpc>
              <a:spcBef>
                <a:spcPts val="600"/>
              </a:spcBef>
              <a:buClr>
                <a:srgbClr val="FFC000"/>
              </a:buClr>
              <a:buFont typeface="Wingdings" panose="05000000000000000000" pitchFamily="2" charset="2"/>
              <a:buChar char="§"/>
            </a:pPr>
            <a:r>
              <a:rPr lang="en-US" sz="2000" dirty="0">
                <a:solidFill>
                  <a:schemeClr val="bg1"/>
                </a:solidFill>
              </a:rPr>
              <a:t>One out of every four women of childbearing age suffers from untreated cavities.</a:t>
            </a:r>
          </a:p>
          <a:p>
            <a:pPr>
              <a:lnSpc>
                <a:spcPct val="100000"/>
              </a:lnSpc>
              <a:spcBef>
                <a:spcPts val="600"/>
              </a:spcBef>
              <a:buClr>
                <a:srgbClr val="FFC000"/>
              </a:buClr>
              <a:buFont typeface="Wingdings" panose="05000000000000000000" pitchFamily="2" charset="2"/>
              <a:buChar char="§"/>
            </a:pPr>
            <a:r>
              <a:rPr lang="en-US" sz="2000" dirty="0">
                <a:solidFill>
                  <a:schemeClr val="bg1"/>
                </a:solidFill>
              </a:rPr>
              <a:t>During pregnancy due to changes in behavior, such as eating habits, pregnant women may also be more susceptible to cavities.</a:t>
            </a:r>
          </a:p>
          <a:p>
            <a:pPr>
              <a:lnSpc>
                <a:spcPct val="100000"/>
              </a:lnSpc>
              <a:spcBef>
                <a:spcPts val="600"/>
              </a:spcBef>
              <a:buClr>
                <a:srgbClr val="FFC000"/>
              </a:buClr>
              <a:buFont typeface="Wingdings" panose="05000000000000000000" pitchFamily="2" charset="2"/>
              <a:buChar char="§"/>
            </a:pPr>
            <a:r>
              <a:rPr lang="en-US" sz="2000" dirty="0">
                <a:solidFill>
                  <a:schemeClr val="bg1"/>
                </a:solidFill>
              </a:rPr>
              <a:t>More than three times as likely to develop cavities</a:t>
            </a:r>
          </a:p>
        </p:txBody>
      </p:sp>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51847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32</a:t>
            </a:r>
            <a:endParaRPr lang="en-IN" sz="1800" dirty="0"/>
          </a:p>
        </p:txBody>
      </p:sp>
      <p:pic>
        <p:nvPicPr>
          <p:cNvPr id="8" name="Picture 2" descr="Oral Health during Pregnancy | SpringerLink"/>
          <p:cNvPicPr>
            <a:picLocks noChangeAspect="1" noChangeArrowheads="1"/>
          </p:cNvPicPr>
          <p:nvPr/>
        </p:nvPicPr>
        <p:blipFill>
          <a:blip r:embed="rId3"/>
          <a:srcRect/>
          <a:stretch>
            <a:fillRect/>
          </a:stretch>
        </p:blipFill>
        <p:spPr bwMode="auto">
          <a:xfrm>
            <a:off x="809348" y="1833446"/>
            <a:ext cx="4466048" cy="3338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2">
            <a:extLst>
              <a:ext uri="{FF2B5EF4-FFF2-40B4-BE49-F238E27FC236}">
                <a16:creationId xmlns:a16="http://schemas.microsoft.com/office/drawing/2014/main" id="{C5B1F7A0-2427-F774-5A88-2733A63709F7}"/>
              </a:ext>
            </a:extLst>
          </p:cNvPr>
          <p:cNvSpPr txBox="1">
            <a:spLocks/>
          </p:cNvSpPr>
          <p:nvPr/>
        </p:nvSpPr>
        <p:spPr>
          <a:xfrm>
            <a:off x="5463129" y="2247192"/>
            <a:ext cx="4308114" cy="5804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FFC000"/>
              </a:buClr>
              <a:buNone/>
            </a:pPr>
            <a:r>
              <a:rPr lang="en-US" sz="2000" b="1" dirty="0">
                <a:solidFill>
                  <a:srgbClr val="FFC000"/>
                </a:solidFill>
              </a:rPr>
              <a:t>Dental Cavities And Pregnancy</a:t>
            </a:r>
          </a:p>
        </p:txBody>
      </p:sp>
      <p:sp>
        <p:nvSpPr>
          <p:cNvPr id="11" name="Rectangle 10"/>
          <p:cNvSpPr/>
          <p:nvPr/>
        </p:nvSpPr>
        <p:spPr>
          <a:xfrm>
            <a:off x="7777704" y="0"/>
            <a:ext cx="3291840" cy="2104016"/>
          </a:xfrm>
          <a:prstGeom prst="rect">
            <a:avLst/>
          </a:prstGeom>
          <a:solidFill>
            <a:srgbClr val="C4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1">
            <a:extLst>
              <a:ext uri="{FF2B5EF4-FFF2-40B4-BE49-F238E27FC236}">
                <a16:creationId xmlns:a16="http://schemas.microsoft.com/office/drawing/2014/main" id="{D0E9C3E6-2DF3-FF6B-2892-018AB352C4A7}"/>
              </a:ext>
            </a:extLst>
          </p:cNvPr>
          <p:cNvSpPr txBox="1">
            <a:spLocks/>
          </p:cNvSpPr>
          <p:nvPr/>
        </p:nvSpPr>
        <p:spPr>
          <a:xfrm>
            <a:off x="7828504" y="848885"/>
            <a:ext cx="3201296" cy="120208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0B7D98"/>
                </a:solidFill>
                <a:latin typeface="Rockwell" panose="02060603020205020403" pitchFamily="18" charset="0"/>
              </a:rPr>
              <a:t>Oral health in Pregnancy</a:t>
            </a:r>
            <a:endParaRPr lang="en-IN" sz="3600" b="1" dirty="0">
              <a:solidFill>
                <a:srgbClr val="0B7D98"/>
              </a:solidFill>
              <a:latin typeface="Rockwell" panose="02060603020205020403" pitchFamily="18" charset="0"/>
            </a:endParaRPr>
          </a:p>
        </p:txBody>
      </p:sp>
    </p:spTree>
    <p:extLst>
      <p:ext uri="{BB962C8B-B14F-4D97-AF65-F5344CB8AC3E}">
        <p14:creationId xmlns:p14="http://schemas.microsoft.com/office/powerpoint/2010/main" val="32844600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CCACB3-8DE1-D602-C66A-5CE5DF89609A}"/>
              </a:ext>
            </a:extLst>
          </p:cNvPr>
          <p:cNvSpPr>
            <a:spLocks noGrp="1"/>
          </p:cNvSpPr>
          <p:nvPr>
            <p:ph type="body" sz="quarter" idx="14"/>
          </p:nvPr>
        </p:nvSpPr>
        <p:spPr>
          <a:xfrm>
            <a:off x="447472" y="1912988"/>
            <a:ext cx="4474152" cy="2325587"/>
          </a:xfrm>
        </p:spPr>
        <p:txBody>
          <a:bodyPr vert="horz" lIns="91440" tIns="45720" rIns="91440" bIns="45720" rtlCol="0">
            <a:normAutofit/>
          </a:bodyPr>
          <a:lstStyle/>
          <a:p>
            <a:pPr marL="174625" indent="-174625">
              <a:lnSpc>
                <a:spcPct val="90000"/>
              </a:lnSpc>
              <a:spcBef>
                <a:spcPts val="400"/>
              </a:spcBef>
              <a:buClr>
                <a:srgbClr val="884068"/>
              </a:buClr>
              <a:buFont typeface="Arial" panose="020B0604020202020204" pitchFamily="34" charset="0"/>
              <a:buChar char="•"/>
            </a:pPr>
            <a:r>
              <a:rPr lang="en-US" sz="1800" dirty="0"/>
              <a:t>&gt;100 different autoimmune diseases. </a:t>
            </a:r>
          </a:p>
          <a:p>
            <a:pPr marL="174625" indent="-174625">
              <a:lnSpc>
                <a:spcPct val="90000"/>
              </a:lnSpc>
              <a:spcBef>
                <a:spcPts val="400"/>
              </a:spcBef>
              <a:buClr>
                <a:srgbClr val="884068"/>
              </a:buClr>
              <a:buFont typeface="Arial" panose="020B0604020202020204" pitchFamily="34" charset="0"/>
              <a:buChar char="•"/>
            </a:pPr>
            <a:r>
              <a:rPr lang="en-US" sz="1800" dirty="0"/>
              <a:t>Oral signs are frequently the first manifestation of autoimmune diseases.</a:t>
            </a:r>
          </a:p>
          <a:p>
            <a:pPr marL="174625" indent="-174625">
              <a:lnSpc>
                <a:spcPct val="90000"/>
              </a:lnSpc>
              <a:spcBef>
                <a:spcPts val="400"/>
              </a:spcBef>
              <a:buClr>
                <a:srgbClr val="884068"/>
              </a:buClr>
              <a:buFont typeface="Arial" panose="020B0604020202020204" pitchFamily="34" charset="0"/>
              <a:buChar char="•"/>
            </a:pPr>
            <a:r>
              <a:rPr lang="en-US" sz="1800" dirty="0"/>
              <a:t>Many autoimmune conditions result in a decrease in saliva if the immune system attacks the salivary glands.</a:t>
            </a:r>
          </a:p>
          <a:p>
            <a:pPr marL="174625" indent="-174625">
              <a:lnSpc>
                <a:spcPct val="90000"/>
              </a:lnSpc>
              <a:spcBef>
                <a:spcPts val="400"/>
              </a:spcBef>
              <a:buClr>
                <a:srgbClr val="884068"/>
              </a:buClr>
              <a:buFont typeface="Arial" panose="020B0604020202020204" pitchFamily="34" charset="0"/>
              <a:buChar char="•"/>
            </a:pPr>
            <a:r>
              <a:rPr lang="en-US" sz="1800" dirty="0"/>
              <a:t>Can affect oral health by causing dry mouth, oral ulcers, and gingival inflammation. </a:t>
            </a:r>
            <a:endParaRPr lang="en-IN" sz="1800" dirty="0"/>
          </a:p>
        </p:txBody>
      </p:sp>
      <p:sp>
        <p:nvSpPr>
          <p:cNvPr id="4" name="Title 3">
            <a:extLst>
              <a:ext uri="{FF2B5EF4-FFF2-40B4-BE49-F238E27FC236}">
                <a16:creationId xmlns:a16="http://schemas.microsoft.com/office/drawing/2014/main" id="{BA315796-12D3-5E25-0E9F-A589AF31F609}"/>
              </a:ext>
            </a:extLst>
          </p:cNvPr>
          <p:cNvSpPr>
            <a:spLocks noGrp="1"/>
          </p:cNvSpPr>
          <p:nvPr>
            <p:ph type="title"/>
          </p:nvPr>
        </p:nvSpPr>
        <p:spPr>
          <a:xfrm>
            <a:off x="447473" y="420881"/>
            <a:ext cx="2954634" cy="1273447"/>
          </a:xfrm>
        </p:spPr>
        <p:txBody>
          <a:bodyPr>
            <a:normAutofit/>
          </a:bodyPr>
          <a:lstStyle/>
          <a:p>
            <a:r>
              <a:rPr lang="en-US" dirty="0"/>
              <a:t>Autoimmune Diseases</a:t>
            </a:r>
            <a:endParaRPr lang="en-IN" b="1" dirty="0"/>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33</a:t>
            </a:r>
            <a:endParaRPr lang="en-IN" sz="1800" dirty="0"/>
          </a:p>
        </p:txBody>
      </p:sp>
      <p:pic>
        <p:nvPicPr>
          <p:cNvPr id="10" name="Picture 2" descr="Gum Disease and Health"/>
          <p:cNvPicPr>
            <a:picLocks noChangeAspect="1" noChangeArrowheads="1"/>
          </p:cNvPicPr>
          <p:nvPr/>
        </p:nvPicPr>
        <p:blipFill>
          <a:blip r:embed="rId2"/>
          <a:srcRect/>
          <a:stretch>
            <a:fillRect/>
          </a:stretch>
        </p:blipFill>
        <p:spPr bwMode="auto">
          <a:xfrm>
            <a:off x="5348234" y="1694328"/>
            <a:ext cx="6068319" cy="3530712"/>
          </a:xfrm>
          <a:prstGeom prst="rect">
            <a:avLst/>
          </a:prstGeom>
          <a:ln w="88900" cap="sq" cmpd="thickThin">
            <a:solidFill>
              <a:srgbClr val="000000"/>
            </a:solidFill>
            <a:prstDash val="solid"/>
            <a:miter lim="800000"/>
          </a:ln>
          <a:effectLst>
            <a:innerShdw blurRad="76200">
              <a:srgbClr val="000000"/>
            </a:innerShdw>
          </a:effectLst>
        </p:spPr>
      </p:pic>
      <p:sp>
        <p:nvSpPr>
          <p:cNvPr id="11" name="Text Placeholder 1">
            <a:extLst>
              <a:ext uri="{FF2B5EF4-FFF2-40B4-BE49-F238E27FC236}">
                <a16:creationId xmlns:a16="http://schemas.microsoft.com/office/drawing/2014/main" id="{C7CCACB3-8DE1-D602-C66A-5CE5DF89609A}"/>
              </a:ext>
            </a:extLst>
          </p:cNvPr>
          <p:cNvSpPr txBox="1">
            <a:spLocks/>
          </p:cNvSpPr>
          <p:nvPr/>
        </p:nvSpPr>
        <p:spPr>
          <a:xfrm>
            <a:off x="447472" y="4136724"/>
            <a:ext cx="4474152" cy="1247072"/>
          </a:xfrm>
          <a:prstGeom prst="rect">
            <a:avLst/>
          </a:prstGeom>
        </p:spPr>
        <p:txBody>
          <a:bodyPr vert="horz" lIns="91440" tIns="45720" rIns="91440" bIns="45720" rtlCol="0">
            <a:normAutofit/>
          </a:bodyPr>
          <a:lstStyle>
            <a:lvl1pPr marL="0" indent="0" algn="l" defTabSz="914400" rtl="0" eaLnBrk="1" latinLnBrk="0" hangingPunct="1">
              <a:lnSpc>
                <a:spcPts val="3000"/>
              </a:lnSpc>
              <a:spcBef>
                <a:spcPts val="0"/>
              </a:spcBef>
              <a:buFont typeface="Arial" panose="020B0604020202020204" pitchFamily="34" charset="0"/>
              <a:buNone/>
              <a:defRPr lang="en-US" sz="21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1800" b="1" dirty="0">
                <a:solidFill>
                  <a:srgbClr val="884068"/>
                </a:solidFill>
              </a:rPr>
              <a:t>Disease Affect </a:t>
            </a:r>
          </a:p>
          <a:p>
            <a:pPr>
              <a:lnSpc>
                <a:spcPct val="90000"/>
              </a:lnSpc>
            </a:pPr>
            <a:r>
              <a:rPr lang="en-US" sz="1800" dirty="0"/>
              <a:t>Saliva</a:t>
            </a:r>
          </a:p>
          <a:p>
            <a:pPr>
              <a:lnSpc>
                <a:spcPct val="90000"/>
              </a:lnSpc>
            </a:pPr>
            <a:r>
              <a:rPr lang="en-US" sz="1800" dirty="0"/>
              <a:t>Mouth</a:t>
            </a:r>
          </a:p>
          <a:p>
            <a:pPr>
              <a:lnSpc>
                <a:spcPct val="90000"/>
              </a:lnSpc>
            </a:pPr>
            <a:r>
              <a:rPr lang="en-US" sz="1800" dirty="0"/>
              <a:t>Swallowing</a:t>
            </a:r>
            <a:endParaRPr lang="en-US" sz="1800" dirty="0"/>
          </a:p>
        </p:txBody>
      </p:sp>
      <p:sp>
        <p:nvSpPr>
          <p:cNvPr id="12" name="Text Placeholder 1">
            <a:extLst>
              <a:ext uri="{FF2B5EF4-FFF2-40B4-BE49-F238E27FC236}">
                <a16:creationId xmlns:a16="http://schemas.microsoft.com/office/drawing/2014/main" id="{C7CCACB3-8DE1-D602-C66A-5CE5DF89609A}"/>
              </a:ext>
            </a:extLst>
          </p:cNvPr>
          <p:cNvSpPr txBox="1">
            <a:spLocks/>
          </p:cNvSpPr>
          <p:nvPr/>
        </p:nvSpPr>
        <p:spPr>
          <a:xfrm>
            <a:off x="447472" y="5275053"/>
            <a:ext cx="4474152" cy="1024198"/>
          </a:xfrm>
          <a:prstGeom prst="rect">
            <a:avLst/>
          </a:prstGeom>
        </p:spPr>
        <p:txBody>
          <a:bodyPr vert="horz" lIns="91440" tIns="45720" rIns="91440" bIns="45720" rtlCol="0">
            <a:normAutofit lnSpcReduction="10000"/>
          </a:bodyPr>
          <a:lstStyle>
            <a:lvl1pPr marL="0" indent="0" algn="l" defTabSz="914400" rtl="0" eaLnBrk="1" latinLnBrk="0" hangingPunct="1">
              <a:lnSpc>
                <a:spcPts val="3000"/>
              </a:lnSpc>
              <a:spcBef>
                <a:spcPts val="0"/>
              </a:spcBef>
              <a:buFont typeface="Arial" panose="020B0604020202020204" pitchFamily="34" charset="0"/>
              <a:buNone/>
              <a:defRPr lang="en-US" sz="21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90000"/>
              </a:lnSpc>
              <a:buClr>
                <a:srgbClr val="884068"/>
              </a:buClr>
              <a:buFont typeface="Arial" panose="020B0604020202020204" pitchFamily="34" charset="0"/>
              <a:buChar char="•"/>
            </a:pPr>
            <a:r>
              <a:rPr lang="en-US" sz="1800" dirty="0"/>
              <a:t>Patients with autoimmune diseases may require special oral hygiene regimens and saliva substitutes to alleviate symptoms and maintain oral health.</a:t>
            </a:r>
            <a:endParaRPr lang="en-US" sz="1800" dirty="0"/>
          </a:p>
        </p:txBody>
      </p:sp>
    </p:spTree>
    <p:extLst>
      <p:ext uri="{BB962C8B-B14F-4D97-AF65-F5344CB8AC3E}">
        <p14:creationId xmlns:p14="http://schemas.microsoft.com/office/powerpoint/2010/main" val="2247762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CCACB3-8DE1-D602-C66A-5CE5DF89609A}"/>
              </a:ext>
            </a:extLst>
          </p:cNvPr>
          <p:cNvSpPr>
            <a:spLocks noGrp="1"/>
          </p:cNvSpPr>
          <p:nvPr>
            <p:ph type="body" sz="quarter" idx="14"/>
          </p:nvPr>
        </p:nvSpPr>
        <p:spPr>
          <a:xfrm>
            <a:off x="436880" y="1862749"/>
            <a:ext cx="4369444" cy="4954611"/>
          </a:xfrm>
        </p:spPr>
        <p:txBody>
          <a:bodyPr vert="horz" lIns="91440" tIns="45720" rIns="91440" bIns="45720" rtlCol="0">
            <a:normAutofit/>
          </a:bodyPr>
          <a:lstStyle/>
          <a:p>
            <a:pPr marL="174625" indent="-174625">
              <a:lnSpc>
                <a:spcPct val="100000"/>
              </a:lnSpc>
              <a:spcBef>
                <a:spcPts val="300"/>
              </a:spcBef>
              <a:buClr>
                <a:srgbClr val="884068"/>
              </a:buClr>
              <a:buFont typeface="Arial" panose="020B0604020202020204" pitchFamily="34" charset="0"/>
              <a:buChar char="•"/>
            </a:pPr>
            <a:r>
              <a:rPr lang="en-US" sz="1550" dirty="0" err="1"/>
              <a:t>Sjögren's</a:t>
            </a:r>
            <a:r>
              <a:rPr lang="en-US" sz="1550" dirty="0"/>
              <a:t> syndrome is the second most common autoimmune disease. </a:t>
            </a:r>
          </a:p>
          <a:p>
            <a:pPr marL="174625" indent="-174625">
              <a:lnSpc>
                <a:spcPct val="100000"/>
              </a:lnSpc>
              <a:spcBef>
                <a:spcPts val="300"/>
              </a:spcBef>
              <a:buClr>
                <a:srgbClr val="884068"/>
              </a:buClr>
              <a:buFont typeface="Arial" panose="020B0604020202020204" pitchFamily="34" charset="0"/>
              <a:buChar char="•"/>
            </a:pPr>
            <a:r>
              <a:rPr lang="en-US" sz="1550" dirty="0"/>
              <a:t>About 90 percent of the patients are women, and approximately 3 percent of all women over age 50 are affected by the disease. </a:t>
            </a:r>
          </a:p>
          <a:p>
            <a:pPr marL="174625" indent="-174625">
              <a:lnSpc>
                <a:spcPct val="100000"/>
              </a:lnSpc>
              <a:spcBef>
                <a:spcPts val="300"/>
              </a:spcBef>
              <a:buClr>
                <a:srgbClr val="884068"/>
              </a:buClr>
              <a:buFont typeface="Arial" panose="020B0604020202020204" pitchFamily="34" charset="0"/>
              <a:buChar char="•"/>
            </a:pPr>
            <a:r>
              <a:rPr lang="en-US" sz="1550" dirty="0"/>
              <a:t>Some instances of </a:t>
            </a:r>
            <a:r>
              <a:rPr lang="en-US" sz="1550" dirty="0" err="1"/>
              <a:t>Sjögren's</a:t>
            </a:r>
            <a:r>
              <a:rPr lang="en-US" sz="1550" dirty="0"/>
              <a:t> syndrome are associated with dry eyes, dry mouth and rheumatoid arthritis. </a:t>
            </a:r>
          </a:p>
          <a:p>
            <a:pPr marL="174625" indent="-174625">
              <a:lnSpc>
                <a:spcPct val="100000"/>
              </a:lnSpc>
              <a:spcBef>
                <a:spcPts val="300"/>
              </a:spcBef>
              <a:buClr>
                <a:srgbClr val="884068"/>
              </a:buClr>
              <a:buFont typeface="Arial" panose="020B0604020202020204" pitchFamily="34" charset="0"/>
              <a:buChar char="•"/>
            </a:pPr>
            <a:r>
              <a:rPr lang="en-US" sz="1550" dirty="0"/>
              <a:t>This disease attacks the glands</a:t>
            </a:r>
          </a:p>
          <a:p>
            <a:pPr marL="174625" indent="-174625">
              <a:lnSpc>
                <a:spcPct val="100000"/>
              </a:lnSpc>
              <a:spcBef>
                <a:spcPts val="300"/>
              </a:spcBef>
              <a:buClr>
                <a:srgbClr val="884068"/>
              </a:buClr>
              <a:buFont typeface="Arial" panose="020B0604020202020204" pitchFamily="34" charset="0"/>
              <a:buChar char="•"/>
            </a:pPr>
            <a:r>
              <a:rPr lang="en-US" sz="1550" dirty="0"/>
              <a:t>Saliva is thicker in consistency and people afflicted with the disease may experience trouble eating and swallowing. </a:t>
            </a:r>
          </a:p>
          <a:p>
            <a:pPr marL="174625" indent="-174625">
              <a:lnSpc>
                <a:spcPct val="100000"/>
              </a:lnSpc>
              <a:spcBef>
                <a:spcPts val="300"/>
              </a:spcBef>
              <a:buClr>
                <a:srgbClr val="884068"/>
              </a:buClr>
              <a:buFont typeface="Arial" panose="020B0604020202020204" pitchFamily="34" charset="0"/>
              <a:buChar char="•"/>
            </a:pPr>
            <a:r>
              <a:rPr lang="en-US" sz="1550" dirty="0"/>
              <a:t>Both of these symptoms disturb taste and speech and cause an increase in dental cavities. </a:t>
            </a:r>
          </a:p>
          <a:p>
            <a:pPr marL="174625" indent="-174625">
              <a:lnSpc>
                <a:spcPct val="100000"/>
              </a:lnSpc>
              <a:spcBef>
                <a:spcPts val="300"/>
              </a:spcBef>
              <a:buClr>
                <a:srgbClr val="884068"/>
              </a:buClr>
              <a:buFont typeface="Arial" panose="020B0604020202020204" pitchFamily="34" charset="0"/>
              <a:buChar char="•"/>
            </a:pPr>
            <a:r>
              <a:rPr lang="en-US" sz="1550" dirty="0"/>
              <a:t>Cobblestone-like appearance of tongue. </a:t>
            </a:r>
          </a:p>
          <a:p>
            <a:pPr marL="174625" indent="-174625">
              <a:lnSpc>
                <a:spcPct val="100000"/>
              </a:lnSpc>
              <a:spcBef>
                <a:spcPts val="300"/>
              </a:spcBef>
              <a:buClr>
                <a:srgbClr val="884068"/>
              </a:buClr>
              <a:buFont typeface="Arial" panose="020B0604020202020204" pitchFamily="34" charset="0"/>
              <a:buChar char="•"/>
            </a:pPr>
            <a:r>
              <a:rPr lang="en-US" sz="1550" dirty="0"/>
              <a:t>Often get a fungal infection, called candidiasis. </a:t>
            </a:r>
          </a:p>
          <a:p>
            <a:pPr marL="174625" indent="-174625">
              <a:lnSpc>
                <a:spcPct val="100000"/>
              </a:lnSpc>
              <a:spcBef>
                <a:spcPts val="300"/>
              </a:spcBef>
              <a:buClr>
                <a:srgbClr val="884068"/>
              </a:buClr>
              <a:buFont typeface="Arial" panose="020B0604020202020204" pitchFamily="34" charset="0"/>
              <a:buChar char="•"/>
            </a:pPr>
            <a:r>
              <a:rPr lang="en-US" sz="1550" dirty="0"/>
              <a:t>Good oral hygiene and frequent dental visits are needed to minimize the effects of this disease.</a:t>
            </a:r>
            <a:endParaRPr lang="en-IN" sz="1550" dirty="0"/>
          </a:p>
        </p:txBody>
      </p:sp>
      <p:sp>
        <p:nvSpPr>
          <p:cNvPr id="4" name="Title 3">
            <a:extLst>
              <a:ext uri="{FF2B5EF4-FFF2-40B4-BE49-F238E27FC236}">
                <a16:creationId xmlns:a16="http://schemas.microsoft.com/office/drawing/2014/main" id="{BA315796-12D3-5E25-0E9F-A589AF31F609}"/>
              </a:ext>
            </a:extLst>
          </p:cNvPr>
          <p:cNvSpPr>
            <a:spLocks noGrp="1"/>
          </p:cNvSpPr>
          <p:nvPr>
            <p:ph type="title"/>
          </p:nvPr>
        </p:nvSpPr>
        <p:spPr>
          <a:xfrm>
            <a:off x="457199" y="391126"/>
            <a:ext cx="3918031" cy="1393247"/>
          </a:xfrm>
        </p:spPr>
        <p:txBody>
          <a:bodyPr>
            <a:normAutofit/>
          </a:bodyPr>
          <a:lstStyle/>
          <a:p>
            <a:r>
              <a:rPr lang="en-US" dirty="0"/>
              <a:t>Disease That Affects Saliva</a:t>
            </a:r>
            <a:endParaRPr lang="en-IN" b="1" dirty="0"/>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34</a:t>
            </a:r>
            <a:endParaRPr lang="en-IN" sz="1800" dirty="0"/>
          </a:p>
        </p:txBody>
      </p:sp>
      <p:pic>
        <p:nvPicPr>
          <p:cNvPr id="8" name="Picture 2" descr="Sjogren's Syndrome">
            <a:extLst>
              <a:ext uri="{FF2B5EF4-FFF2-40B4-BE49-F238E27FC236}">
                <a16:creationId xmlns:a16="http://schemas.microsoft.com/office/drawing/2014/main" id="{7A0588A5-E875-954A-02F1-97C2033517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97"/>
          <a:stretch/>
        </p:blipFill>
        <p:spPr bwMode="auto">
          <a:xfrm>
            <a:off x="5902876" y="1469309"/>
            <a:ext cx="4926937" cy="409204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4913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315796-12D3-5E25-0E9F-A589AF31F609}"/>
              </a:ext>
            </a:extLst>
          </p:cNvPr>
          <p:cNvSpPr>
            <a:spLocks noGrp="1"/>
          </p:cNvSpPr>
          <p:nvPr>
            <p:ph type="title"/>
          </p:nvPr>
        </p:nvSpPr>
        <p:spPr>
          <a:xfrm>
            <a:off x="447472" y="420881"/>
            <a:ext cx="3941647" cy="1273447"/>
          </a:xfrm>
        </p:spPr>
        <p:txBody>
          <a:bodyPr>
            <a:normAutofit/>
          </a:bodyPr>
          <a:lstStyle/>
          <a:p>
            <a:r>
              <a:rPr lang="en-US" dirty="0"/>
              <a:t>Diseases That Affect the Mouth</a:t>
            </a:r>
            <a:endParaRPr lang="en-IN" b="1" dirty="0"/>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35</a:t>
            </a:r>
            <a:endParaRPr lang="en-IN" sz="1800" dirty="0"/>
          </a:p>
        </p:txBody>
      </p:sp>
      <p:sp>
        <p:nvSpPr>
          <p:cNvPr id="12" name="Text Placeholder 1">
            <a:extLst>
              <a:ext uri="{FF2B5EF4-FFF2-40B4-BE49-F238E27FC236}">
                <a16:creationId xmlns:a16="http://schemas.microsoft.com/office/drawing/2014/main" id="{C7CCACB3-8DE1-D602-C66A-5CE5DF89609A}"/>
              </a:ext>
            </a:extLst>
          </p:cNvPr>
          <p:cNvSpPr txBox="1">
            <a:spLocks/>
          </p:cNvSpPr>
          <p:nvPr/>
        </p:nvSpPr>
        <p:spPr>
          <a:xfrm>
            <a:off x="447472" y="1898523"/>
            <a:ext cx="4368368" cy="1842028"/>
          </a:xfrm>
          <a:prstGeom prst="rect">
            <a:avLst/>
          </a:prstGeom>
        </p:spPr>
        <p:txBody>
          <a:bodyPr vert="horz" lIns="91440" tIns="45720" rIns="91440" bIns="45720" rtlCol="0">
            <a:normAutofit/>
          </a:bodyPr>
          <a:lstStyle>
            <a:lvl1pPr marL="0" indent="0" algn="l" defTabSz="914400" rtl="0" eaLnBrk="1" latinLnBrk="0" hangingPunct="1">
              <a:lnSpc>
                <a:spcPts val="3000"/>
              </a:lnSpc>
              <a:spcBef>
                <a:spcPts val="0"/>
              </a:spcBef>
              <a:buFont typeface="Arial" panose="020B0604020202020204" pitchFamily="34" charset="0"/>
              <a:buNone/>
              <a:defRPr lang="en-US" sz="21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rgbClr val="884068"/>
              </a:buClr>
            </a:pPr>
            <a:r>
              <a:rPr lang="en-US" sz="1600" b="1" dirty="0">
                <a:solidFill>
                  <a:srgbClr val="0B7D98"/>
                </a:solidFill>
              </a:rPr>
              <a:t>Systemic lupus erythematosus </a:t>
            </a:r>
            <a:r>
              <a:rPr lang="en-US" sz="1600" dirty="0"/>
              <a:t>seen mostly in young women damages body parts including skin, joints and kidneys. This disease causes fever, weight loss and a butterfly rash across the nose and cheeks. The oral manifestation that is most significant is mouth ulcers; the sores may not cause the patient pain.</a:t>
            </a:r>
            <a:endParaRPr lang="en-US" sz="1600" dirty="0"/>
          </a:p>
        </p:txBody>
      </p:sp>
      <p:sp>
        <p:nvSpPr>
          <p:cNvPr id="9" name="Text Placeholder 1">
            <a:extLst>
              <a:ext uri="{FF2B5EF4-FFF2-40B4-BE49-F238E27FC236}">
                <a16:creationId xmlns:a16="http://schemas.microsoft.com/office/drawing/2014/main" id="{C7CCACB3-8DE1-D602-C66A-5CE5DF89609A}"/>
              </a:ext>
            </a:extLst>
          </p:cNvPr>
          <p:cNvSpPr txBox="1">
            <a:spLocks/>
          </p:cNvSpPr>
          <p:nvPr/>
        </p:nvSpPr>
        <p:spPr>
          <a:xfrm>
            <a:off x="447472" y="3773058"/>
            <a:ext cx="4368368" cy="2652817"/>
          </a:xfrm>
          <a:prstGeom prst="rect">
            <a:avLst/>
          </a:prstGeom>
        </p:spPr>
        <p:txBody>
          <a:bodyPr vert="horz" lIns="91440" tIns="45720" rIns="91440" bIns="45720" rtlCol="0">
            <a:normAutofit/>
          </a:bodyPr>
          <a:lstStyle>
            <a:lvl1pPr marL="0" indent="0" algn="l" defTabSz="914400" rtl="0" eaLnBrk="1" latinLnBrk="0" hangingPunct="1">
              <a:lnSpc>
                <a:spcPts val="3000"/>
              </a:lnSpc>
              <a:spcBef>
                <a:spcPts val="0"/>
              </a:spcBef>
              <a:buFont typeface="Arial" panose="020B0604020202020204" pitchFamily="34" charset="0"/>
              <a:buNone/>
              <a:defRPr lang="en-US" sz="21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rgbClr val="884068"/>
              </a:buClr>
            </a:pPr>
            <a:r>
              <a:rPr lang="en-US" sz="1600" b="1" dirty="0">
                <a:solidFill>
                  <a:srgbClr val="884068"/>
                </a:solidFill>
              </a:rPr>
              <a:t>Crohn’s disease </a:t>
            </a:r>
            <a:r>
              <a:rPr lang="en-US" sz="1600" dirty="0"/>
              <a:t>involves the entire GI tract. </a:t>
            </a:r>
          </a:p>
          <a:p>
            <a:pPr algn="just">
              <a:lnSpc>
                <a:spcPct val="100000"/>
              </a:lnSpc>
              <a:buClr>
                <a:srgbClr val="884068"/>
              </a:buClr>
            </a:pPr>
            <a:r>
              <a:rPr lang="en-US" sz="1600" dirty="0"/>
              <a:t>Usually occurs in the patient's 20's and 30's but may also occur later in life in the 60s and 70s</a:t>
            </a:r>
          </a:p>
          <a:p>
            <a:pPr algn="just">
              <a:lnSpc>
                <a:spcPct val="100000"/>
              </a:lnSpc>
              <a:buClr>
                <a:srgbClr val="884068"/>
              </a:buClr>
            </a:pPr>
            <a:r>
              <a:rPr lang="en-US" sz="1600" dirty="0"/>
              <a:t>Affects the oral cavity in 8 to 29 percent of the patients who have this disease. </a:t>
            </a:r>
          </a:p>
          <a:p>
            <a:pPr algn="just">
              <a:lnSpc>
                <a:spcPct val="100000"/>
              </a:lnSpc>
              <a:buClr>
                <a:srgbClr val="884068"/>
              </a:buClr>
            </a:pPr>
            <a:r>
              <a:rPr lang="en-US" sz="1600" dirty="0"/>
              <a:t>Oral symptoms include swelling of the gums, ulcers in the mouth and swelling of the lips. These symptoms can cause eating difficulty and may be among the first of the disease's symptoms to appear.</a:t>
            </a:r>
            <a:endParaRPr lang="en-US" sz="1600" dirty="0"/>
          </a:p>
        </p:txBody>
      </p:sp>
      <p:pic>
        <p:nvPicPr>
          <p:cNvPr id="13" name="Picture 12">
            <a:extLst>
              <a:ext uri="{FF2B5EF4-FFF2-40B4-BE49-F238E27FC236}">
                <a16:creationId xmlns:a16="http://schemas.microsoft.com/office/drawing/2014/main" id="{B4137685-1317-B3EF-9793-229644625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583" y="3773058"/>
            <a:ext cx="3590452" cy="212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973E1C28-04F1-3D1D-1B8B-C549996AC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584" y="1225485"/>
            <a:ext cx="3577333" cy="21249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73959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CCACB3-8DE1-D602-C66A-5CE5DF89609A}"/>
              </a:ext>
            </a:extLst>
          </p:cNvPr>
          <p:cNvSpPr>
            <a:spLocks noGrp="1"/>
          </p:cNvSpPr>
          <p:nvPr>
            <p:ph type="body" sz="quarter" idx="14"/>
          </p:nvPr>
        </p:nvSpPr>
        <p:spPr>
          <a:xfrm>
            <a:off x="436880" y="2083927"/>
            <a:ext cx="3822604" cy="3901237"/>
          </a:xfrm>
        </p:spPr>
        <p:txBody>
          <a:bodyPr vert="horz" lIns="91440" tIns="45720" rIns="91440" bIns="45720" rtlCol="0">
            <a:normAutofit/>
          </a:bodyPr>
          <a:lstStyle/>
          <a:p>
            <a:pPr marL="174625" indent="-174625" algn="just">
              <a:lnSpc>
                <a:spcPct val="100000"/>
              </a:lnSpc>
              <a:spcBef>
                <a:spcPts val="1200"/>
              </a:spcBef>
              <a:buClr>
                <a:srgbClr val="884068"/>
              </a:buClr>
              <a:buFont typeface="Arial" panose="020B0604020202020204" pitchFamily="34" charset="0"/>
              <a:buChar char="•"/>
            </a:pPr>
            <a:r>
              <a:rPr lang="en-US" sz="1600" b="1" dirty="0"/>
              <a:t>Hashimoto's disease</a:t>
            </a:r>
            <a:r>
              <a:rPr lang="en-US" sz="1600" dirty="0"/>
              <a:t> is an inflammation of the thyroid. </a:t>
            </a:r>
          </a:p>
          <a:p>
            <a:pPr algn="just">
              <a:lnSpc>
                <a:spcPct val="100000"/>
              </a:lnSpc>
              <a:spcBef>
                <a:spcPts val="1200"/>
              </a:spcBef>
              <a:buClr>
                <a:srgbClr val="884068"/>
              </a:buClr>
            </a:pPr>
            <a:r>
              <a:rPr lang="en-US" sz="1600" dirty="0"/>
              <a:t>This disease can cause facial swelling, weakness, fatigue and sensitivity to cold. The throat may swell to such a degree that patients have difficulty swallowing.</a:t>
            </a:r>
          </a:p>
          <a:p>
            <a:pPr marL="174625" indent="-174625" algn="just">
              <a:lnSpc>
                <a:spcPct val="100000"/>
              </a:lnSpc>
              <a:spcBef>
                <a:spcPts val="1200"/>
              </a:spcBef>
              <a:buClr>
                <a:srgbClr val="884068"/>
              </a:buClr>
              <a:buFont typeface="Arial" panose="020B0604020202020204" pitchFamily="34" charset="0"/>
              <a:buChar char="•"/>
            </a:pPr>
            <a:r>
              <a:rPr lang="en-US" sz="1600" b="1" dirty="0"/>
              <a:t>Scleroderma </a:t>
            </a:r>
            <a:r>
              <a:rPr lang="en-US" sz="1600" dirty="0"/>
              <a:t>causes abnormal growth of connective tissue in the skin and blood vessels and can lead to organ failure. The disease can cause skin to become thick or cause facial skin to become extremely tight. People with this disease may have trouble swallowing.</a:t>
            </a:r>
            <a:endParaRPr lang="en-IN" sz="1600" dirty="0"/>
          </a:p>
        </p:txBody>
      </p:sp>
      <p:sp>
        <p:nvSpPr>
          <p:cNvPr id="4" name="Title 3">
            <a:extLst>
              <a:ext uri="{FF2B5EF4-FFF2-40B4-BE49-F238E27FC236}">
                <a16:creationId xmlns:a16="http://schemas.microsoft.com/office/drawing/2014/main" id="{BA315796-12D3-5E25-0E9F-A589AF31F609}"/>
              </a:ext>
            </a:extLst>
          </p:cNvPr>
          <p:cNvSpPr>
            <a:spLocks noGrp="1"/>
          </p:cNvSpPr>
          <p:nvPr>
            <p:ph type="title"/>
          </p:nvPr>
        </p:nvSpPr>
        <p:spPr>
          <a:xfrm>
            <a:off x="457199" y="391126"/>
            <a:ext cx="3918031" cy="1393247"/>
          </a:xfrm>
        </p:spPr>
        <p:txBody>
          <a:bodyPr>
            <a:normAutofit/>
          </a:bodyPr>
          <a:lstStyle/>
          <a:p>
            <a:r>
              <a:rPr lang="en-US" dirty="0"/>
              <a:t>Diseases That Affect Swallowing</a:t>
            </a:r>
            <a:endParaRPr lang="en-IN" b="1" dirty="0"/>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36</a:t>
            </a:r>
            <a:endParaRPr lang="en-IN" sz="1800" dirty="0"/>
          </a:p>
        </p:txBody>
      </p:sp>
      <p:pic>
        <p:nvPicPr>
          <p:cNvPr id="7" name="Picture 6" descr="A close up of a person's mouth&#10;&#10;Description automatically generated">
            <a:extLst>
              <a:ext uri="{FF2B5EF4-FFF2-40B4-BE49-F238E27FC236}">
                <a16:creationId xmlns:a16="http://schemas.microsoft.com/office/drawing/2014/main" id="{EE507420-4DC7-8022-ABA4-F552F7ECE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134" y="3638416"/>
            <a:ext cx="3034139" cy="2362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close-up of a person's neck&#10;&#10;Description automatically generated">
            <a:extLst>
              <a:ext uri="{FF2B5EF4-FFF2-40B4-BE49-F238E27FC236}">
                <a16:creationId xmlns:a16="http://schemas.microsoft.com/office/drawing/2014/main" id="{7BA25517-C7B9-DFB4-6ADB-EB1393E17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134" y="927847"/>
            <a:ext cx="3034139" cy="231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91586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4267199" cy="6858000"/>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 Placeholder 1">
            <a:extLst>
              <a:ext uri="{FF2B5EF4-FFF2-40B4-BE49-F238E27FC236}">
                <a16:creationId xmlns:a16="http://schemas.microsoft.com/office/drawing/2014/main" id="{FF4807D4-DFC7-E9FA-9C96-0E7EB899544E}"/>
              </a:ext>
            </a:extLst>
          </p:cNvPr>
          <p:cNvSpPr>
            <a:spLocks noGrp="1"/>
          </p:cNvSpPr>
          <p:nvPr>
            <p:ph type="body" sz="quarter" idx="4294967295"/>
          </p:nvPr>
        </p:nvSpPr>
        <p:spPr>
          <a:xfrm>
            <a:off x="5249505" y="2500184"/>
            <a:ext cx="5734870" cy="1875046"/>
          </a:xfrm>
        </p:spPr>
        <p:txBody>
          <a:bodyPr>
            <a:normAutofit/>
          </a:bodyPr>
          <a:lstStyle/>
          <a:p>
            <a:pPr>
              <a:buClr>
                <a:srgbClr val="884068"/>
              </a:buClr>
            </a:pPr>
            <a:r>
              <a:rPr lang="en-US" sz="2400" b="1" dirty="0"/>
              <a:t>Food gets stuck between teeth</a:t>
            </a:r>
          </a:p>
          <a:p>
            <a:pPr>
              <a:buClr>
                <a:srgbClr val="884068"/>
              </a:buClr>
            </a:pPr>
            <a:r>
              <a:rPr lang="en-US" sz="2400" b="1" dirty="0"/>
              <a:t>Bad breath</a:t>
            </a:r>
          </a:p>
          <a:p>
            <a:pPr>
              <a:buClr>
                <a:srgbClr val="884068"/>
              </a:buClr>
            </a:pPr>
            <a:r>
              <a:rPr lang="en-US" sz="2400" b="1" dirty="0"/>
              <a:t>Tooth Ache</a:t>
            </a:r>
          </a:p>
          <a:p>
            <a:pPr>
              <a:buClr>
                <a:srgbClr val="884068"/>
              </a:buClr>
            </a:pPr>
            <a:r>
              <a:rPr lang="en-US" sz="2400" b="1" dirty="0"/>
              <a:t>Sensitivity</a:t>
            </a:r>
            <a:endParaRPr lang="en-IN" sz="2400" b="1" dirty="0"/>
          </a:p>
        </p:txBody>
      </p:sp>
      <p:sp>
        <p:nvSpPr>
          <p:cNvPr id="4" name="Title 3">
            <a:extLst>
              <a:ext uri="{FF2B5EF4-FFF2-40B4-BE49-F238E27FC236}">
                <a16:creationId xmlns:a16="http://schemas.microsoft.com/office/drawing/2014/main" id="{31E5656A-A111-4FD0-7362-F5C6A59A92F5}"/>
              </a:ext>
            </a:extLst>
          </p:cNvPr>
          <p:cNvSpPr>
            <a:spLocks noGrp="1"/>
          </p:cNvSpPr>
          <p:nvPr>
            <p:ph type="title" idx="4294967295"/>
          </p:nvPr>
        </p:nvSpPr>
        <p:spPr>
          <a:xfrm>
            <a:off x="5199348" y="1045692"/>
            <a:ext cx="5379913" cy="1315543"/>
          </a:xfrm>
        </p:spPr>
        <p:txBody>
          <a:bodyPr>
            <a:noAutofit/>
          </a:bodyPr>
          <a:lstStyle/>
          <a:p>
            <a:r>
              <a:rPr lang="en-US" sz="4000" b="1" dirty="0">
                <a:solidFill>
                  <a:srgbClr val="884068"/>
                </a:solidFill>
                <a:latin typeface="Rockwell" panose="02060603020205020403" pitchFamily="18" charset="0"/>
              </a:rPr>
              <a:t>How to know </a:t>
            </a:r>
            <a:r>
              <a:rPr lang="en-US" sz="3800" b="1" dirty="0">
                <a:solidFill>
                  <a:srgbClr val="884068"/>
                </a:solidFill>
                <a:latin typeface="Rockwell" panose="02060603020205020403" pitchFamily="18" charset="0"/>
              </a:rPr>
              <a:t>whether</a:t>
            </a:r>
            <a:r>
              <a:rPr lang="en-US" sz="4000" b="1" dirty="0">
                <a:solidFill>
                  <a:srgbClr val="884068"/>
                </a:solidFill>
                <a:latin typeface="Rockwell" panose="02060603020205020403" pitchFamily="18" charset="0"/>
              </a:rPr>
              <a:t> you have a cavity?</a:t>
            </a:r>
            <a:endParaRPr lang="en-IN" sz="4000" b="1" dirty="0">
              <a:solidFill>
                <a:srgbClr val="884068"/>
              </a:solidFill>
              <a:latin typeface="Rockwell" panose="02060603020205020403" pitchFamily="18" charset="0"/>
            </a:endParaRPr>
          </a:p>
        </p:txBody>
      </p:sp>
      <p:pic>
        <p:nvPicPr>
          <p:cNvPr id="5" name="Picture Placeholder 4">
            <a:extLst>
              <a:ext uri="{FF2B5EF4-FFF2-40B4-BE49-F238E27FC236}">
                <a16:creationId xmlns:a16="http://schemas.microsoft.com/office/drawing/2014/main" id="{E9117F79-F9A3-0C8D-6089-1AB493314DF7}"/>
              </a:ext>
            </a:extLst>
          </p:cNvPr>
          <p:cNvPicPr>
            <a:picLocks noGrp="1" noChangeAspect="1"/>
          </p:cNvPicPr>
          <p:nvPr>
            <p:ph type="pic" sz="quarter" idx="4294967295"/>
          </p:nvPr>
        </p:nvPicPr>
        <p:blipFill rotWithShape="1">
          <a:blip r:embed="rId2"/>
          <a:srcRect l="37330" t="25406" r="29718" b="10423"/>
          <a:stretch/>
        </p:blipFill>
        <p:spPr>
          <a:xfrm>
            <a:off x="759974" y="648562"/>
            <a:ext cx="3765727" cy="55608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068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37</a:t>
            </a:r>
            <a:endParaRPr lang="en-IN" sz="1800" dirty="0"/>
          </a:p>
        </p:txBody>
      </p:sp>
    </p:spTree>
    <p:extLst>
      <p:ext uri="{BB962C8B-B14F-4D97-AF65-F5344CB8AC3E}">
        <p14:creationId xmlns:p14="http://schemas.microsoft.com/office/powerpoint/2010/main" val="40647399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9B667-EFD9-F618-5088-C6391976DCC7}"/>
              </a:ext>
            </a:extLst>
          </p:cNvPr>
          <p:cNvSpPr>
            <a:spLocks noGrp="1"/>
          </p:cNvSpPr>
          <p:nvPr>
            <p:ph type="title" idx="4294967295"/>
          </p:nvPr>
        </p:nvSpPr>
        <p:spPr>
          <a:xfrm>
            <a:off x="2574382" y="158874"/>
            <a:ext cx="7685590" cy="983848"/>
          </a:xfrm>
        </p:spPr>
        <p:txBody>
          <a:bodyPr vert="horz" lIns="91440" tIns="45720" rIns="91440" bIns="45720" rtlCol="0" anchor="ctr">
            <a:normAutofit/>
          </a:bodyPr>
          <a:lstStyle/>
          <a:p>
            <a:pPr algn="ctr"/>
            <a:r>
              <a:rPr lang="en-US" sz="3800" b="1" dirty="0">
                <a:solidFill>
                  <a:srgbClr val="884068"/>
                </a:solidFill>
                <a:latin typeface="Rockwell" panose="02060603020205020403" pitchFamily="18" charset="0"/>
              </a:rPr>
              <a:t>To Maintain Oral </a:t>
            </a:r>
            <a:r>
              <a:rPr lang="en-US" sz="3800" b="1" dirty="0" smtClean="0">
                <a:solidFill>
                  <a:srgbClr val="884068"/>
                </a:solidFill>
                <a:latin typeface="Rockwell" panose="02060603020205020403" pitchFamily="18" charset="0"/>
              </a:rPr>
              <a:t>Hygiene</a:t>
            </a:r>
            <a:endParaRPr lang="en-IN" sz="3800" b="1" dirty="0">
              <a:solidFill>
                <a:srgbClr val="884068"/>
              </a:solidFill>
              <a:latin typeface="Rockwell" panose="02060603020205020403" pitchFamily="18" charset="0"/>
            </a:endParaRPr>
          </a:p>
        </p:txBody>
      </p:sp>
      <p:pic>
        <p:nvPicPr>
          <p:cNvPr id="4" name="Content Placeholder 3">
            <a:extLst>
              <a:ext uri="{FF2B5EF4-FFF2-40B4-BE49-F238E27FC236}">
                <a16:creationId xmlns:a16="http://schemas.microsoft.com/office/drawing/2014/main" id="{5872B440-E94A-12B4-3E21-2793C0B64CE8}"/>
              </a:ext>
            </a:extLst>
          </p:cNvPr>
          <p:cNvPicPr>
            <a:picLocks noGrp="1" noChangeAspect="1"/>
          </p:cNvPicPr>
          <p:nvPr>
            <p:ph idx="4294967295"/>
          </p:nvPr>
        </p:nvPicPr>
        <p:blipFill rotWithShape="1">
          <a:blip r:embed="rId2"/>
          <a:srcRect l="20992" t="23669" r="25680" b="10351"/>
          <a:stretch/>
        </p:blipFill>
        <p:spPr>
          <a:xfrm>
            <a:off x="6417177" y="1505599"/>
            <a:ext cx="4894615" cy="4444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2" name="Picture 2" descr="What Are the Most Effective Oral Hygiene Tools - Savanna Dental">
            <a:extLst>
              <a:ext uri="{FF2B5EF4-FFF2-40B4-BE49-F238E27FC236}">
                <a16:creationId xmlns:a16="http://schemas.microsoft.com/office/drawing/2014/main" id="{26572C3C-D11B-C304-98CE-93250F870D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704"/>
          <a:stretch/>
        </p:blipFill>
        <p:spPr bwMode="auto">
          <a:xfrm>
            <a:off x="884498" y="1505600"/>
            <a:ext cx="5226935" cy="4444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49365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38</a:t>
            </a:r>
            <a:endParaRPr lang="en-IN" sz="1800" dirty="0"/>
          </a:p>
        </p:txBody>
      </p:sp>
    </p:spTree>
    <p:extLst>
      <p:ext uri="{BB962C8B-B14F-4D97-AF65-F5344CB8AC3E}">
        <p14:creationId xmlns:p14="http://schemas.microsoft.com/office/powerpoint/2010/main" val="31266404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067ADA-2F0B-4C6F-B407-FA8DC233C079}"/>
              </a:ext>
            </a:extLst>
          </p:cNvPr>
          <p:cNvSpPr txBox="1">
            <a:spLocks/>
          </p:cNvSpPr>
          <p:nvPr/>
        </p:nvSpPr>
        <p:spPr>
          <a:xfrm>
            <a:off x="2252980" y="41475"/>
            <a:ext cx="7686040" cy="74390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chemeClr val="bg1"/>
                </a:solidFill>
                <a:latin typeface="Rockwell" panose="02060603020205020403" pitchFamily="18" charset="0"/>
              </a:rPr>
              <a:t>Proper Brushing  Technique</a:t>
            </a:r>
            <a:endParaRPr lang="en-IN" sz="3800" b="1" dirty="0">
              <a:solidFill>
                <a:schemeClr val="bg1"/>
              </a:solidFill>
              <a:latin typeface="Rockwell" panose="02060603020205020403"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329"/>
          <a:stretch/>
        </p:blipFill>
        <p:spPr>
          <a:xfrm>
            <a:off x="2773579" y="1261641"/>
            <a:ext cx="6644843" cy="5197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023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39</a:t>
            </a:r>
            <a:endParaRPr lang="en-IN" sz="1800" dirty="0"/>
          </a:p>
        </p:txBody>
      </p:sp>
    </p:spTree>
    <p:extLst>
      <p:ext uri="{BB962C8B-B14F-4D97-AF65-F5344CB8AC3E}">
        <p14:creationId xmlns:p14="http://schemas.microsoft.com/office/powerpoint/2010/main" val="1679519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403220" y="0"/>
            <a:ext cx="3333509" cy="2069296"/>
          </a:xfrm>
          <a:prstGeom prst="rect">
            <a:avLst/>
          </a:prstGeom>
          <a:solidFill>
            <a:srgbClr val="F4E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486400" y="2008336"/>
            <a:ext cx="6705600" cy="3184525"/>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D0E9C3E6-2DF3-FF6B-2892-018AB352C4A7}"/>
              </a:ext>
            </a:extLst>
          </p:cNvPr>
          <p:cNvSpPr>
            <a:spLocks noGrp="1"/>
          </p:cNvSpPr>
          <p:nvPr>
            <p:ph type="title" idx="4294967295"/>
          </p:nvPr>
        </p:nvSpPr>
        <p:spPr>
          <a:xfrm>
            <a:off x="8239760" y="1131472"/>
            <a:ext cx="3647440" cy="640080"/>
          </a:xfrm>
        </p:spPr>
        <p:txBody>
          <a:bodyPr>
            <a:normAutofit/>
          </a:bodyPr>
          <a:lstStyle/>
          <a:p>
            <a:pPr algn="ctr"/>
            <a:r>
              <a:rPr lang="en-US" sz="4000" b="1" dirty="0">
                <a:solidFill>
                  <a:srgbClr val="0B7D98"/>
                </a:solidFill>
                <a:latin typeface="Rockwell" panose="02060603020205020403" pitchFamily="18" charset="0"/>
              </a:rPr>
              <a:t>Introduction </a:t>
            </a:r>
            <a:endParaRPr lang="en-IN" sz="4000" b="1" dirty="0">
              <a:solidFill>
                <a:srgbClr val="0B7D98"/>
              </a:solidFill>
              <a:latin typeface="Rockwell" panose="02060603020205020403" pitchFamily="18" charset="0"/>
            </a:endParaRPr>
          </a:p>
        </p:txBody>
      </p:sp>
      <p:sp>
        <p:nvSpPr>
          <p:cNvPr id="3" name="Content Placeholder 2">
            <a:extLst>
              <a:ext uri="{FF2B5EF4-FFF2-40B4-BE49-F238E27FC236}">
                <a16:creationId xmlns:a16="http://schemas.microsoft.com/office/drawing/2014/main" id="{C5B1F7A0-2427-F774-5A88-2733A63709F7}"/>
              </a:ext>
            </a:extLst>
          </p:cNvPr>
          <p:cNvSpPr>
            <a:spLocks noGrp="1"/>
          </p:cNvSpPr>
          <p:nvPr>
            <p:ph idx="4294967295"/>
          </p:nvPr>
        </p:nvSpPr>
        <p:spPr>
          <a:xfrm>
            <a:off x="5733906" y="2344688"/>
            <a:ext cx="6002823" cy="2625680"/>
          </a:xfrm>
        </p:spPr>
        <p:txBody>
          <a:bodyPr>
            <a:normAutofit/>
          </a:bodyPr>
          <a:lstStyle/>
          <a:p>
            <a:pPr>
              <a:lnSpc>
                <a:spcPct val="100000"/>
              </a:lnSpc>
              <a:buClr>
                <a:srgbClr val="FFC000"/>
              </a:buClr>
              <a:buFont typeface="Wingdings" panose="05000000000000000000" pitchFamily="2" charset="2"/>
              <a:buChar char="§"/>
            </a:pPr>
            <a:r>
              <a:rPr lang="en-US" sz="2000" dirty="0">
                <a:solidFill>
                  <a:schemeClr val="bg1"/>
                </a:solidFill>
              </a:rPr>
              <a:t>Oral health is an important aspect of health, physical and mental well-being.</a:t>
            </a:r>
          </a:p>
          <a:p>
            <a:pPr>
              <a:lnSpc>
                <a:spcPct val="100000"/>
              </a:lnSpc>
              <a:buClr>
                <a:srgbClr val="FFC000"/>
              </a:buClr>
              <a:buFont typeface="Wingdings" panose="05000000000000000000" pitchFamily="2" charset="2"/>
              <a:buChar char="§"/>
            </a:pPr>
            <a:r>
              <a:rPr lang="en-US" sz="2000" dirty="0">
                <a:solidFill>
                  <a:schemeClr val="bg1"/>
                </a:solidFill>
              </a:rPr>
              <a:t>It affects not only the individual, but also the broader health system and economy. </a:t>
            </a:r>
          </a:p>
          <a:p>
            <a:pPr>
              <a:lnSpc>
                <a:spcPct val="100000"/>
              </a:lnSpc>
              <a:buClr>
                <a:srgbClr val="FFC000"/>
              </a:buClr>
              <a:buFont typeface="Wingdings" panose="05000000000000000000" pitchFamily="2" charset="2"/>
              <a:buChar char="§"/>
            </a:pPr>
            <a:r>
              <a:rPr lang="en-US" sz="2000" dirty="0">
                <a:solidFill>
                  <a:schemeClr val="bg1"/>
                </a:solidFill>
              </a:rPr>
              <a:t>According to the Global Burden of Disease Study 2016 half of the world’s population (3.58 billion people) are estimated to be affected by oral diseases.</a:t>
            </a:r>
            <a:endParaRPr lang="en-US" sz="2000" dirty="0">
              <a:solidFill>
                <a:schemeClr val="bg1"/>
              </a:solidFill>
            </a:endParaRPr>
          </a:p>
        </p:txBody>
      </p:sp>
      <p:pic>
        <p:nvPicPr>
          <p:cNvPr id="9218" name="Picture 2" descr="The Role of a Dentist in Maintaining Your Oral Health - Dent Ally">
            <a:extLst>
              <a:ext uri="{FF2B5EF4-FFF2-40B4-BE49-F238E27FC236}">
                <a16:creationId xmlns:a16="http://schemas.microsoft.com/office/drawing/2014/main" id="{EB658CFB-CDE6-F498-37D3-0B232D5A6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043" y="1567260"/>
            <a:ext cx="5003954" cy="3943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51847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a:t>
            </a:r>
            <a:endParaRPr lang="en-IN" sz="1800" dirty="0"/>
          </a:p>
        </p:txBody>
      </p:sp>
    </p:spTree>
    <p:extLst>
      <p:ext uri="{BB962C8B-B14F-4D97-AF65-F5344CB8AC3E}">
        <p14:creationId xmlns:p14="http://schemas.microsoft.com/office/powerpoint/2010/main" val="34235564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267199" cy="6858000"/>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 Placeholder 1">
            <a:extLst>
              <a:ext uri="{FF2B5EF4-FFF2-40B4-BE49-F238E27FC236}">
                <a16:creationId xmlns:a16="http://schemas.microsoft.com/office/drawing/2014/main" id="{41FAF35B-5779-0C5F-63EF-7D8BCF2F269E}"/>
              </a:ext>
            </a:extLst>
          </p:cNvPr>
          <p:cNvSpPr txBox="1">
            <a:spLocks/>
          </p:cNvSpPr>
          <p:nvPr/>
        </p:nvSpPr>
        <p:spPr>
          <a:xfrm>
            <a:off x="5616294" y="2358270"/>
            <a:ext cx="5928938" cy="2960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884068"/>
              </a:buClr>
            </a:pPr>
            <a:r>
              <a:rPr lang="en-US" sz="2200" dirty="0"/>
              <a:t>Opt for a toothbrush with soft bristles to avoid damaging tooth enamel and gums.</a:t>
            </a:r>
          </a:p>
          <a:p>
            <a:pPr marL="342900" indent="-342900">
              <a:buClr>
                <a:srgbClr val="884068"/>
              </a:buClr>
            </a:pPr>
            <a:r>
              <a:rPr lang="en-US" sz="2200" dirty="0"/>
              <a:t>Consider the size and shape of the toothbrush head to ensure it comfortably reaches all areas of the mouth.</a:t>
            </a:r>
          </a:p>
          <a:p>
            <a:pPr marL="342900" indent="-342900">
              <a:buClr>
                <a:srgbClr val="884068"/>
              </a:buClr>
            </a:pPr>
            <a:r>
              <a:rPr lang="en-US" sz="2200" dirty="0"/>
              <a:t>Choose a toothbrush with a comfortable handle grip to facilitate proper brushing technique.</a:t>
            </a:r>
            <a:endParaRPr lang="en-IN" sz="2200" dirty="0"/>
          </a:p>
        </p:txBody>
      </p:sp>
      <p:sp>
        <p:nvSpPr>
          <p:cNvPr id="11" name="Title 3">
            <a:extLst>
              <a:ext uri="{FF2B5EF4-FFF2-40B4-BE49-F238E27FC236}">
                <a16:creationId xmlns:a16="http://schemas.microsoft.com/office/drawing/2014/main" id="{EDCE3EA8-E8A1-E582-19A7-CA2179D86A5C}"/>
              </a:ext>
            </a:extLst>
          </p:cNvPr>
          <p:cNvSpPr txBox="1">
            <a:spLocks/>
          </p:cNvSpPr>
          <p:nvPr/>
        </p:nvSpPr>
        <p:spPr>
          <a:xfrm>
            <a:off x="5616294" y="894317"/>
            <a:ext cx="6134911" cy="146395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884068"/>
                </a:solidFill>
                <a:latin typeface="Rockwell" panose="02060603020205020403" pitchFamily="18" charset="0"/>
              </a:rPr>
              <a:t>Choosing Right toothbrush and toothpaste</a:t>
            </a:r>
            <a:endParaRPr lang="en-IN" sz="3800" b="1" dirty="0">
              <a:solidFill>
                <a:srgbClr val="884068"/>
              </a:solidFill>
              <a:latin typeface="Rockwell" panose="02060603020205020403" pitchFamily="18" charset="0"/>
            </a:endParaRPr>
          </a:p>
        </p:txBody>
      </p:sp>
      <p:pic>
        <p:nvPicPr>
          <p:cNvPr id="18434" name="Picture 2" descr="How to Choose the Right Toothbrush?">
            <a:extLst>
              <a:ext uri="{FF2B5EF4-FFF2-40B4-BE49-F238E27FC236}">
                <a16:creationId xmlns:a16="http://schemas.microsoft.com/office/drawing/2014/main" id="{60D13B20-7794-D6A4-F47A-38302FF4A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263" y="1626293"/>
            <a:ext cx="4877886" cy="329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5" name="Subtitle 2">
            <a:extLst>
              <a:ext uri="{FF2B5EF4-FFF2-40B4-BE49-F238E27FC236}">
                <a16:creationId xmlns:a16="http://schemas.microsoft.com/office/drawing/2014/main" id="{8D60A393-4121-5EB1-CD62-CE4A8D5D5A90}"/>
              </a:ext>
            </a:extLst>
          </p:cNvPr>
          <p:cNvSpPr txBox="1">
            <a:spLocks/>
          </p:cNvSpPr>
          <p:nvPr/>
        </p:nvSpPr>
        <p:spPr>
          <a:xfrm>
            <a:off x="11026015" y="646625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40</a:t>
            </a:r>
            <a:endParaRPr lang="en-IN" sz="1800" dirty="0"/>
          </a:p>
        </p:txBody>
      </p:sp>
    </p:spTree>
    <p:extLst>
      <p:ext uri="{BB962C8B-B14F-4D97-AF65-F5344CB8AC3E}">
        <p14:creationId xmlns:p14="http://schemas.microsoft.com/office/powerpoint/2010/main" val="7398979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4AAFBB-4D38-859F-47E3-009C30A3BFBD}"/>
              </a:ext>
            </a:extLst>
          </p:cNvPr>
          <p:cNvSpPr>
            <a:spLocks noGrp="1"/>
          </p:cNvSpPr>
          <p:nvPr>
            <p:ph idx="4294967295"/>
          </p:nvPr>
        </p:nvSpPr>
        <p:spPr>
          <a:xfrm>
            <a:off x="313633" y="1737192"/>
            <a:ext cx="6458967" cy="2685415"/>
          </a:xfrm>
        </p:spPr>
        <p:txBody>
          <a:bodyPr>
            <a:normAutofit/>
          </a:bodyPr>
          <a:lstStyle/>
          <a:p>
            <a:pPr marL="182563" lvl="1" indent="-182563" algn="just">
              <a:lnSpc>
                <a:spcPct val="100000"/>
              </a:lnSpc>
              <a:spcBef>
                <a:spcPts val="900"/>
              </a:spcBef>
              <a:buClr>
                <a:srgbClr val="09948D"/>
              </a:buClr>
            </a:pPr>
            <a:r>
              <a:rPr lang="en-US" sz="2000" dirty="0"/>
              <a:t>Look for toothpaste containing fluoride, a mineral that helps prevent tooth decay by strengthening enamel.</a:t>
            </a:r>
          </a:p>
          <a:p>
            <a:pPr marL="182563" lvl="1" indent="-182563" algn="just">
              <a:lnSpc>
                <a:spcPct val="100000"/>
              </a:lnSpc>
              <a:spcBef>
                <a:spcPts val="900"/>
              </a:spcBef>
              <a:buClr>
                <a:srgbClr val="09948D"/>
              </a:buClr>
            </a:pPr>
            <a:r>
              <a:rPr lang="en-US" sz="2000" dirty="0"/>
              <a:t>Consider specific dental needs, such as sensitivity or whitening, when selecting toothpaste.</a:t>
            </a:r>
          </a:p>
          <a:p>
            <a:pPr marL="182563" lvl="1" indent="-182563" algn="just">
              <a:lnSpc>
                <a:spcPct val="100000"/>
              </a:lnSpc>
              <a:spcBef>
                <a:spcPts val="900"/>
              </a:spcBef>
              <a:buClr>
                <a:srgbClr val="09948D"/>
              </a:buClr>
            </a:pPr>
            <a:r>
              <a:rPr lang="en-US" sz="2000" dirty="0"/>
              <a:t>Check for the American Dental Association (ADA) Seal of Acceptance on toothpaste packaging to ensure it meets safety and efficacy standards.</a:t>
            </a:r>
            <a:endParaRPr lang="en-US" sz="2000" dirty="0"/>
          </a:p>
        </p:txBody>
      </p:sp>
      <p:sp>
        <p:nvSpPr>
          <p:cNvPr id="4" name="Rectangle 3"/>
          <p:cNvSpPr/>
          <p:nvPr/>
        </p:nvSpPr>
        <p:spPr>
          <a:xfrm>
            <a:off x="348358" y="4422607"/>
            <a:ext cx="6096000" cy="1862048"/>
          </a:xfrm>
          <a:prstGeom prst="rect">
            <a:avLst/>
          </a:prstGeom>
        </p:spPr>
        <p:txBody>
          <a:bodyPr>
            <a:spAutoFit/>
          </a:bodyPr>
          <a:lstStyle/>
          <a:p>
            <a:pPr marL="266700" lvl="1" indent="-266700" algn="just">
              <a:spcBef>
                <a:spcPts val="900"/>
              </a:spcBef>
            </a:pPr>
            <a:r>
              <a:rPr lang="en-US" sz="2000" b="1" dirty="0">
                <a:solidFill>
                  <a:srgbClr val="09948D"/>
                </a:solidFill>
              </a:rPr>
              <a:t>Avoiding Harsh Ingredients:</a:t>
            </a:r>
          </a:p>
          <a:p>
            <a:pPr marL="266700" lvl="1" indent="-266700" algn="just">
              <a:spcBef>
                <a:spcPts val="900"/>
              </a:spcBef>
              <a:buClr>
                <a:srgbClr val="884068"/>
              </a:buClr>
              <a:buFont typeface="Arial" panose="020B0604020202020204" pitchFamily="34" charset="0"/>
              <a:buChar char="•"/>
            </a:pPr>
            <a:r>
              <a:rPr lang="en-US" sz="2000" dirty="0"/>
              <a:t>Toothpaste containing harsh abrasives or whitening agents can damage enamel or irritate gums.</a:t>
            </a:r>
          </a:p>
          <a:p>
            <a:pPr marL="266700" lvl="1" indent="-266700" algn="just">
              <a:spcBef>
                <a:spcPts val="900"/>
              </a:spcBef>
              <a:buClr>
                <a:srgbClr val="884068"/>
              </a:buClr>
              <a:buFont typeface="Arial" panose="020B0604020202020204" pitchFamily="34" charset="0"/>
              <a:buChar char="•"/>
            </a:pPr>
            <a:r>
              <a:rPr lang="en-US" sz="2000" dirty="0"/>
              <a:t>Avoid toothpaste with excessive flavors or additives that may cause allergic reactions or sensitivity.</a:t>
            </a:r>
            <a:endParaRPr lang="en-US" sz="2000" dirty="0"/>
          </a:p>
        </p:txBody>
      </p:sp>
      <p:sp>
        <p:nvSpPr>
          <p:cNvPr id="8" name="Rectangle 7"/>
          <p:cNvSpPr/>
          <p:nvPr/>
        </p:nvSpPr>
        <p:spPr>
          <a:xfrm>
            <a:off x="8275899" y="0"/>
            <a:ext cx="3916101" cy="6858000"/>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9948D"/>
              </a:solidFill>
            </a:endParaRPr>
          </a:p>
        </p:txBody>
      </p:sp>
      <p:pic>
        <p:nvPicPr>
          <p:cNvPr id="19458" name="Picture 2" descr="How to Choose the Right Toothpaste for You - Dentist Near Me Gentle Dental">
            <a:extLst>
              <a:ext uri="{FF2B5EF4-FFF2-40B4-BE49-F238E27FC236}">
                <a16:creationId xmlns:a16="http://schemas.microsoft.com/office/drawing/2014/main" id="{7D191BB5-95ED-76BD-DE5C-04634393E16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7237450" y="2133600"/>
            <a:ext cx="4544668" cy="3030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itle 1">
            <a:extLst>
              <a:ext uri="{FF2B5EF4-FFF2-40B4-BE49-F238E27FC236}">
                <a16:creationId xmlns:a16="http://schemas.microsoft.com/office/drawing/2014/main" id="{703A8A13-738E-172E-6AB6-23EDAA20757A}"/>
              </a:ext>
            </a:extLst>
          </p:cNvPr>
          <p:cNvSpPr>
            <a:spLocks noGrp="1"/>
          </p:cNvSpPr>
          <p:nvPr>
            <p:ph type="title" idx="4294967295"/>
          </p:nvPr>
        </p:nvSpPr>
        <p:spPr>
          <a:xfrm>
            <a:off x="348358" y="984348"/>
            <a:ext cx="6932118" cy="763929"/>
          </a:xfrm>
        </p:spPr>
        <p:txBody>
          <a:bodyPr>
            <a:normAutofit/>
          </a:bodyPr>
          <a:lstStyle/>
          <a:p>
            <a:r>
              <a:rPr lang="en-IN" sz="3500" b="1" dirty="0">
                <a:solidFill>
                  <a:srgbClr val="884068"/>
                </a:solidFill>
                <a:latin typeface="Rockwell" panose="02060603020205020403" pitchFamily="18" charset="0"/>
              </a:rPr>
              <a:t>Choosing the Right Toothpaste</a:t>
            </a:r>
          </a:p>
        </p:txBody>
      </p:sp>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52271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41</a:t>
            </a:r>
            <a:endParaRPr lang="en-IN" sz="1800" dirty="0"/>
          </a:p>
        </p:txBody>
      </p:sp>
    </p:spTree>
    <p:extLst>
      <p:ext uri="{BB962C8B-B14F-4D97-AF65-F5344CB8AC3E}">
        <p14:creationId xmlns:p14="http://schemas.microsoft.com/office/powerpoint/2010/main" val="285639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D1A9-7894-2159-E319-C1085B66F4D7}"/>
              </a:ext>
            </a:extLst>
          </p:cNvPr>
          <p:cNvSpPr>
            <a:spLocks noGrp="1"/>
          </p:cNvSpPr>
          <p:nvPr>
            <p:ph type="title" idx="4294967295"/>
          </p:nvPr>
        </p:nvSpPr>
        <p:spPr>
          <a:xfrm>
            <a:off x="425218" y="382588"/>
            <a:ext cx="4170363" cy="700087"/>
          </a:xfrm>
        </p:spPr>
        <p:txBody>
          <a:bodyPr>
            <a:normAutofit/>
          </a:bodyPr>
          <a:lstStyle/>
          <a:p>
            <a:r>
              <a:rPr lang="en-US" sz="3500" b="1" dirty="0">
                <a:solidFill>
                  <a:srgbClr val="884068"/>
                </a:solidFill>
                <a:latin typeface="Rockwell" panose="02060603020205020403" pitchFamily="18" charset="0"/>
              </a:rPr>
              <a:t>How to floss?</a:t>
            </a:r>
            <a:endParaRPr lang="en-IN" sz="3500" b="1" dirty="0">
              <a:solidFill>
                <a:srgbClr val="884068"/>
              </a:solidFill>
              <a:latin typeface="Rockwell" panose="02060603020205020403" pitchFamily="18" charset="0"/>
            </a:endParaRPr>
          </a:p>
        </p:txBody>
      </p:sp>
      <p:sp>
        <p:nvSpPr>
          <p:cNvPr id="5" name="TextBox 4">
            <a:extLst>
              <a:ext uri="{FF2B5EF4-FFF2-40B4-BE49-F238E27FC236}">
                <a16:creationId xmlns:a16="http://schemas.microsoft.com/office/drawing/2014/main" id="{A681142A-58EB-8213-6A94-0B5730CB8CE0}"/>
              </a:ext>
            </a:extLst>
          </p:cNvPr>
          <p:cNvSpPr txBox="1"/>
          <p:nvPr/>
        </p:nvSpPr>
        <p:spPr>
          <a:xfrm>
            <a:off x="425218" y="1082675"/>
            <a:ext cx="5119055" cy="3154710"/>
          </a:xfrm>
          <a:prstGeom prst="rect">
            <a:avLst/>
          </a:prstGeom>
          <a:noFill/>
        </p:spPr>
        <p:txBody>
          <a:bodyPr wrap="square">
            <a:spAutoFit/>
          </a:bodyPr>
          <a:lstStyle/>
          <a:p>
            <a:pPr marL="342900" indent="-342900" algn="just">
              <a:spcBef>
                <a:spcPts val="1200"/>
              </a:spcBef>
              <a:buClr>
                <a:srgbClr val="884068"/>
              </a:buClr>
              <a:buFont typeface="Arial" panose="020B0604020202020204" pitchFamily="34" charset="0"/>
              <a:buChar char="•"/>
            </a:pPr>
            <a:r>
              <a:rPr lang="en-US" sz="2100" dirty="0"/>
              <a:t>Flossing is a crucial component of a comprehensive oral hygiene routine, playing a significant role in maintaining healthy teeth and gums.</a:t>
            </a:r>
          </a:p>
          <a:p>
            <a:pPr marL="342900" indent="-342900" algn="just">
              <a:spcBef>
                <a:spcPts val="1200"/>
              </a:spcBef>
              <a:buClr>
                <a:srgbClr val="884068"/>
              </a:buClr>
              <a:buFont typeface="Arial" panose="020B0604020202020204" pitchFamily="34" charset="0"/>
              <a:buChar char="•"/>
            </a:pPr>
            <a:r>
              <a:rPr lang="en-US" sz="2100" dirty="0"/>
              <a:t>While brushing effectively removes plaque from the surfaces of teeth, flossing targets the areas between teeth and below the </a:t>
            </a:r>
            <a:r>
              <a:rPr lang="en-US" sz="2100" dirty="0" err="1"/>
              <a:t>gumline</a:t>
            </a:r>
            <a:r>
              <a:rPr lang="en-US" sz="2100" dirty="0"/>
              <a:t>, where toothbrush bristles cannot reach</a:t>
            </a:r>
            <a:endParaRPr lang="en-IN" sz="2100" dirty="0"/>
          </a:p>
        </p:txBody>
      </p:sp>
      <p:pic>
        <p:nvPicPr>
          <p:cNvPr id="6152" name="Picture 8" descr="PDF] Interdental brush in Type I embrasures : Examiner blinded randomized  clinical trial of bleeding and plaque efficacy | Semantic Scholar">
            <a:extLst>
              <a:ext uri="{FF2B5EF4-FFF2-40B4-BE49-F238E27FC236}">
                <a16:creationId xmlns:a16="http://schemas.microsoft.com/office/drawing/2014/main" id="{B7445669-EE66-2B45-5766-5ADA162CCE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364"/>
          <a:stretch/>
        </p:blipFill>
        <p:spPr bwMode="auto">
          <a:xfrm>
            <a:off x="653896" y="4617906"/>
            <a:ext cx="4459111" cy="1706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https://www.southfloridadentalcare.com/wp-content/uploads/2018/11/48899001_m.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236825" y="1361581"/>
            <a:ext cx="5412103" cy="44026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3" name="Oval 2"/>
          <p:cNvSpPr/>
          <p:nvPr/>
        </p:nvSpPr>
        <p:spPr>
          <a:xfrm>
            <a:off x="6505726" y="1450690"/>
            <a:ext cx="248504" cy="2485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t>1</a:t>
            </a:r>
            <a:endParaRPr lang="en-IN" b="1" dirty="0"/>
          </a:p>
        </p:txBody>
      </p:sp>
      <p:sp>
        <p:nvSpPr>
          <p:cNvPr id="11" name="Oval 10"/>
          <p:cNvSpPr/>
          <p:nvPr/>
        </p:nvSpPr>
        <p:spPr>
          <a:xfrm>
            <a:off x="9162787" y="1450690"/>
            <a:ext cx="248504" cy="2485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t>2</a:t>
            </a:r>
            <a:endParaRPr lang="en-IN" b="1" dirty="0"/>
          </a:p>
        </p:txBody>
      </p:sp>
      <p:sp>
        <p:nvSpPr>
          <p:cNvPr id="12" name="Oval 11"/>
          <p:cNvSpPr/>
          <p:nvPr/>
        </p:nvSpPr>
        <p:spPr>
          <a:xfrm>
            <a:off x="6505726" y="3545319"/>
            <a:ext cx="248504" cy="2485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t>3</a:t>
            </a:r>
            <a:endParaRPr lang="en-IN" b="1" dirty="0"/>
          </a:p>
        </p:txBody>
      </p:sp>
      <p:sp>
        <p:nvSpPr>
          <p:cNvPr id="13" name="Oval 12"/>
          <p:cNvSpPr/>
          <p:nvPr/>
        </p:nvSpPr>
        <p:spPr>
          <a:xfrm>
            <a:off x="9162787" y="3545319"/>
            <a:ext cx="248504" cy="2485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t>4</a:t>
            </a:r>
            <a:endParaRPr lang="en-IN" b="1" dirty="0"/>
          </a:p>
        </p:txBody>
      </p:sp>
      <p:sp>
        <p:nvSpPr>
          <p:cNvPr id="16" name="Subtitle 2">
            <a:extLst>
              <a:ext uri="{FF2B5EF4-FFF2-40B4-BE49-F238E27FC236}">
                <a16:creationId xmlns:a16="http://schemas.microsoft.com/office/drawing/2014/main" id="{8D60A393-4121-5EB1-CD62-CE4A8D5D5A90}"/>
              </a:ext>
            </a:extLst>
          </p:cNvPr>
          <p:cNvSpPr txBox="1">
            <a:spLocks/>
          </p:cNvSpPr>
          <p:nvPr/>
        </p:nvSpPr>
        <p:spPr>
          <a:xfrm>
            <a:off x="11026015" y="646625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42</a:t>
            </a:r>
            <a:endParaRPr lang="en-IN" sz="1800" dirty="0"/>
          </a:p>
        </p:txBody>
      </p:sp>
    </p:spTree>
    <p:extLst>
      <p:ext uri="{BB962C8B-B14F-4D97-AF65-F5344CB8AC3E}">
        <p14:creationId xmlns:p14="http://schemas.microsoft.com/office/powerpoint/2010/main" val="4188385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E59F-C795-FF78-8DED-1A8544E2BB63}"/>
              </a:ext>
            </a:extLst>
          </p:cNvPr>
          <p:cNvSpPr>
            <a:spLocks noGrp="1"/>
          </p:cNvSpPr>
          <p:nvPr>
            <p:ph type="title" idx="4294967295"/>
          </p:nvPr>
        </p:nvSpPr>
        <p:spPr>
          <a:xfrm>
            <a:off x="2132013" y="260350"/>
            <a:ext cx="7927975" cy="781050"/>
          </a:xfrm>
        </p:spPr>
        <p:txBody>
          <a:bodyPr vert="horz" lIns="91440" tIns="45720" rIns="91440" bIns="45720" rtlCol="0" anchor="ctr">
            <a:normAutofit/>
          </a:bodyPr>
          <a:lstStyle/>
          <a:p>
            <a:pPr algn="ctr"/>
            <a:r>
              <a:rPr lang="en-US" sz="3800" b="1" dirty="0">
                <a:solidFill>
                  <a:srgbClr val="884068"/>
                </a:solidFill>
                <a:latin typeface="Rockwell" panose="02060603020205020403" pitchFamily="18" charset="0"/>
              </a:rPr>
              <a:t>Fluorides</a:t>
            </a:r>
            <a:endParaRPr lang="en-IN" sz="3800" b="1" dirty="0">
              <a:solidFill>
                <a:srgbClr val="884068"/>
              </a:solidFill>
              <a:latin typeface="Rockwell" panose="02060603020205020403" pitchFamily="18" charset="0"/>
            </a:endParaRPr>
          </a:p>
        </p:txBody>
      </p:sp>
      <p:pic>
        <p:nvPicPr>
          <p:cNvPr id="7170" name="Picture 2" descr="Fluoride Treatment - Clarity Dental NJ">
            <a:extLst>
              <a:ext uri="{FF2B5EF4-FFF2-40B4-BE49-F238E27FC236}">
                <a16:creationId xmlns:a16="http://schemas.microsoft.com/office/drawing/2014/main" id="{A50579CC-21E7-B400-9A01-D19F3100D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519" y="1250850"/>
            <a:ext cx="8191500" cy="4619625"/>
          </a:xfrm>
          <a:prstGeom prst="rect">
            <a:avLst/>
          </a:prstGeom>
          <a:ln w="88900" cap="sq" cmpd="thickThin">
            <a:solidFill>
              <a:srgbClr val="000000"/>
            </a:solidFill>
            <a:prstDash val="solid"/>
            <a:miter lim="800000"/>
          </a:ln>
          <a:effectLst>
            <a:innerShdw blurRad="76200">
              <a:srgbClr val="000000"/>
            </a:innerShdw>
          </a:effectLst>
          <a:extLst/>
        </p:spPr>
      </p:pic>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47217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43</a:t>
            </a:r>
            <a:endParaRPr lang="en-IN" sz="1800" dirty="0"/>
          </a:p>
        </p:txBody>
      </p:sp>
    </p:spTree>
    <p:extLst>
      <p:ext uri="{BB962C8B-B14F-4D97-AF65-F5344CB8AC3E}">
        <p14:creationId xmlns:p14="http://schemas.microsoft.com/office/powerpoint/2010/main" val="13098154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mmonly used fluoride delivery methods for oral tissues. | Download  Scientific Diagram">
            <a:extLst>
              <a:ext uri="{FF2B5EF4-FFF2-40B4-BE49-F238E27FC236}">
                <a16:creationId xmlns:a16="http://schemas.microsoft.com/office/drawing/2014/main" id="{907A0AFB-34F3-B495-09B4-84359F173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176" y="983848"/>
            <a:ext cx="5169391" cy="5254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5" name="Group 4"/>
          <p:cNvGrpSpPr/>
          <p:nvPr/>
        </p:nvGrpSpPr>
        <p:grpSpPr>
          <a:xfrm>
            <a:off x="1403342" y="1539433"/>
            <a:ext cx="3515898" cy="4606723"/>
            <a:chOff x="1634836" y="590308"/>
            <a:chExt cx="3892224" cy="5405377"/>
          </a:xfrm>
        </p:grpSpPr>
        <p:pic>
          <p:nvPicPr>
            <p:cNvPr id="3" name="Picture 4" descr="Fluoride Treatment - Lynnfield Dental Associates">
              <a:extLst>
                <a:ext uri="{FF2B5EF4-FFF2-40B4-BE49-F238E27FC236}">
                  <a16:creationId xmlns:a16="http://schemas.microsoft.com/office/drawing/2014/main" id="{F3DAF8A7-BC78-204D-EEC8-7099375C8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4836" y="590308"/>
              <a:ext cx="3892224" cy="3904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luoritop SR Varnish 10x1.5ml">
              <a:extLst>
                <a:ext uri="{FF2B5EF4-FFF2-40B4-BE49-F238E27FC236}">
                  <a16:creationId xmlns:a16="http://schemas.microsoft.com/office/drawing/2014/main" id="{7A6BA97E-73B6-A9BD-AA94-C19C61A823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33" t="34369" r="10016" b="33059"/>
            <a:stretch/>
          </p:blipFill>
          <p:spPr bwMode="auto">
            <a:xfrm>
              <a:off x="2035166" y="4744040"/>
              <a:ext cx="3091563" cy="125164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068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44</a:t>
            </a:r>
            <a:endParaRPr lang="en-IN" sz="1800" dirty="0"/>
          </a:p>
        </p:txBody>
      </p:sp>
    </p:spTree>
    <p:extLst>
      <p:ext uri="{BB962C8B-B14F-4D97-AF65-F5344CB8AC3E}">
        <p14:creationId xmlns:p14="http://schemas.microsoft.com/office/powerpoint/2010/main" val="25723045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DB9270-3ECD-E2DE-8370-4E68CAF5ABEB}"/>
              </a:ext>
            </a:extLst>
          </p:cNvPr>
          <p:cNvSpPr>
            <a:spLocks noGrp="1"/>
          </p:cNvSpPr>
          <p:nvPr>
            <p:ph type="body" sz="quarter" idx="14"/>
          </p:nvPr>
        </p:nvSpPr>
        <p:spPr>
          <a:xfrm>
            <a:off x="457200" y="2169772"/>
            <a:ext cx="4254286" cy="2997973"/>
          </a:xfrm>
        </p:spPr>
        <p:txBody>
          <a:bodyPr>
            <a:noAutofit/>
          </a:bodyPr>
          <a:lstStyle/>
          <a:p>
            <a:pPr marL="342900" indent="-342900">
              <a:lnSpc>
                <a:spcPct val="100000"/>
              </a:lnSpc>
              <a:spcBef>
                <a:spcPts val="1200"/>
              </a:spcBef>
              <a:buClr>
                <a:srgbClr val="884068"/>
              </a:buClr>
              <a:buFont typeface="Arial" panose="020B0604020202020204" pitchFamily="34" charset="0"/>
              <a:buChar char="•"/>
            </a:pPr>
            <a:r>
              <a:rPr lang="en-US" dirty="0"/>
              <a:t>Nutrient rich foods </a:t>
            </a:r>
          </a:p>
          <a:p>
            <a:pPr marL="342900" indent="-342900">
              <a:lnSpc>
                <a:spcPct val="100000"/>
              </a:lnSpc>
              <a:spcBef>
                <a:spcPts val="1200"/>
              </a:spcBef>
              <a:buClr>
                <a:srgbClr val="884068"/>
              </a:buClr>
              <a:buFont typeface="Arial" panose="020B0604020202020204" pitchFamily="34" charset="0"/>
              <a:buChar char="•"/>
            </a:pPr>
            <a:r>
              <a:rPr lang="en-US" dirty="0"/>
              <a:t>Vitamins A, C, D, and calcium </a:t>
            </a:r>
          </a:p>
          <a:p>
            <a:pPr marL="342900" indent="-342900">
              <a:lnSpc>
                <a:spcPct val="100000"/>
              </a:lnSpc>
              <a:spcBef>
                <a:spcPts val="1200"/>
              </a:spcBef>
              <a:buClr>
                <a:srgbClr val="884068"/>
              </a:buClr>
              <a:buFont typeface="Arial" panose="020B0604020202020204" pitchFamily="34" charset="0"/>
              <a:buChar char="•"/>
            </a:pPr>
            <a:r>
              <a:rPr lang="en-US" dirty="0"/>
              <a:t>Foods like fruits, vegetables, dairy products, and lean proteins provide these essential nutrients, supporting the development and maintenance of tooth enamel and gum tissue.</a:t>
            </a:r>
            <a:endParaRPr lang="en-IN" dirty="0"/>
          </a:p>
        </p:txBody>
      </p:sp>
      <p:sp>
        <p:nvSpPr>
          <p:cNvPr id="4" name="Title 3">
            <a:extLst>
              <a:ext uri="{FF2B5EF4-FFF2-40B4-BE49-F238E27FC236}">
                <a16:creationId xmlns:a16="http://schemas.microsoft.com/office/drawing/2014/main" id="{4A27C1DE-E7A1-2B3C-2D95-5059849F54BD}"/>
              </a:ext>
            </a:extLst>
          </p:cNvPr>
          <p:cNvSpPr>
            <a:spLocks noGrp="1"/>
          </p:cNvSpPr>
          <p:nvPr>
            <p:ph type="title"/>
          </p:nvPr>
        </p:nvSpPr>
        <p:spPr/>
        <p:txBody>
          <a:bodyPr vert="horz" lIns="91440" tIns="45720" rIns="91440" bIns="45720" rtlCol="0" anchor="ctr">
            <a:normAutofit/>
          </a:bodyPr>
          <a:lstStyle/>
          <a:p>
            <a:pPr>
              <a:lnSpc>
                <a:spcPct val="100000"/>
              </a:lnSpc>
            </a:pPr>
            <a:r>
              <a:rPr lang="en-IN" dirty="0"/>
              <a:t>Diet and oral health</a:t>
            </a:r>
          </a:p>
        </p:txBody>
      </p:sp>
      <p:pic>
        <p:nvPicPr>
          <p:cNvPr id="10242" name="Picture 2" descr="Nutrient Rich Foods - Vitamins and Minerals | familydoctor.org">
            <a:extLst>
              <a:ext uri="{FF2B5EF4-FFF2-40B4-BE49-F238E27FC236}">
                <a16:creationId xmlns:a16="http://schemas.microsoft.com/office/drawing/2014/main" id="{45170FC5-3B7B-6824-E74C-05C58F762BC5}"/>
              </a:ext>
            </a:extLst>
          </p:cNvPr>
          <p:cNvPicPr>
            <a:picLocks noGrp="1" noChangeAspect="1" noChangeArrowheads="1"/>
          </p:cNvPicPr>
          <p:nvPr>
            <p:ph type="pic" sz="quarter" idx="4294967295"/>
          </p:nvPr>
        </p:nvPicPr>
        <p:blipFill>
          <a:blip r:embed="rId2">
            <a:extLst>
              <a:ext uri="{28A0092B-C50C-407E-A947-70E740481C1C}">
                <a14:useLocalDpi xmlns:a14="http://schemas.microsoft.com/office/drawing/2010/main" val="0"/>
              </a:ext>
            </a:extLst>
          </a:blip>
          <a:srcRect l="6814" r="6814"/>
          <a:stretch>
            <a:fillRect/>
          </a:stretch>
        </p:blipFill>
        <p:spPr bwMode="auto">
          <a:xfrm>
            <a:off x="5379094" y="1423839"/>
            <a:ext cx="5900146" cy="4159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483749"/>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45</a:t>
            </a:r>
            <a:endParaRPr lang="en-IN" sz="1800" dirty="0"/>
          </a:p>
        </p:txBody>
      </p:sp>
    </p:spTree>
    <p:extLst>
      <p:ext uri="{BB962C8B-B14F-4D97-AF65-F5344CB8AC3E}">
        <p14:creationId xmlns:p14="http://schemas.microsoft.com/office/powerpoint/2010/main" val="36708736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CCACB3-8DE1-D602-C66A-5CE5DF89609A}"/>
              </a:ext>
            </a:extLst>
          </p:cNvPr>
          <p:cNvSpPr>
            <a:spLocks noGrp="1"/>
          </p:cNvSpPr>
          <p:nvPr>
            <p:ph type="body" sz="quarter" idx="14"/>
          </p:nvPr>
        </p:nvSpPr>
        <p:spPr/>
        <p:txBody>
          <a:bodyPr vert="horz" lIns="91440" tIns="45720" rIns="91440" bIns="45720" rtlCol="0">
            <a:normAutofit/>
          </a:bodyPr>
          <a:lstStyle/>
          <a:p>
            <a:pPr>
              <a:lnSpc>
                <a:spcPct val="120000"/>
              </a:lnSpc>
            </a:pPr>
            <a:r>
              <a:rPr lang="en-US" dirty="0"/>
              <a:t>Limiting the intake of sugary snacks, candies, sodas, and processed foods can help reduce the risk of cavities and maintain optimal oral health.</a:t>
            </a:r>
            <a:endParaRPr lang="en-IN" dirty="0"/>
          </a:p>
        </p:txBody>
      </p:sp>
      <p:sp>
        <p:nvSpPr>
          <p:cNvPr id="4" name="Title 3">
            <a:extLst>
              <a:ext uri="{FF2B5EF4-FFF2-40B4-BE49-F238E27FC236}">
                <a16:creationId xmlns:a16="http://schemas.microsoft.com/office/drawing/2014/main" id="{BA315796-12D3-5E25-0E9F-A589AF31F609}"/>
              </a:ext>
            </a:extLst>
          </p:cNvPr>
          <p:cNvSpPr>
            <a:spLocks noGrp="1"/>
          </p:cNvSpPr>
          <p:nvPr>
            <p:ph type="title"/>
          </p:nvPr>
        </p:nvSpPr>
        <p:spPr/>
        <p:txBody>
          <a:bodyPr>
            <a:normAutofit/>
          </a:bodyPr>
          <a:lstStyle/>
          <a:p>
            <a:r>
              <a:rPr lang="en-US" b="1" dirty="0"/>
              <a:t>Impact of sugar and carbohydrates </a:t>
            </a:r>
            <a:endParaRPr lang="en-IN" b="1" dirty="0"/>
          </a:p>
        </p:txBody>
      </p:sp>
      <p:pic>
        <p:nvPicPr>
          <p:cNvPr id="11268" name="Picture 4" descr="sugar – NIH Director's Blog">
            <a:extLst>
              <a:ext uri="{FF2B5EF4-FFF2-40B4-BE49-F238E27FC236}">
                <a16:creationId xmlns:a16="http://schemas.microsoft.com/office/drawing/2014/main" id="{AC0013A2-3034-1C10-ED45-CE41F4781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140" y="1572594"/>
            <a:ext cx="5634042" cy="3757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46</a:t>
            </a:r>
            <a:endParaRPr lang="en-IN" sz="1800" dirty="0"/>
          </a:p>
        </p:txBody>
      </p:sp>
    </p:spTree>
    <p:extLst>
      <p:ext uri="{BB962C8B-B14F-4D97-AF65-F5344CB8AC3E}">
        <p14:creationId xmlns:p14="http://schemas.microsoft.com/office/powerpoint/2010/main" val="32347144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B43FD5-EB0F-2D83-65D6-3F88F16BF987}"/>
              </a:ext>
            </a:extLst>
          </p:cNvPr>
          <p:cNvSpPr>
            <a:spLocks noGrp="1"/>
          </p:cNvSpPr>
          <p:nvPr>
            <p:ph type="body" sz="quarter" idx="14"/>
          </p:nvPr>
        </p:nvSpPr>
        <p:spPr>
          <a:xfrm>
            <a:off x="457199" y="2091449"/>
            <a:ext cx="3434081" cy="2508260"/>
          </a:xfrm>
        </p:spPr>
        <p:txBody>
          <a:bodyPr>
            <a:normAutofit/>
          </a:bodyPr>
          <a:lstStyle/>
          <a:p>
            <a:pPr>
              <a:lnSpc>
                <a:spcPct val="100000"/>
              </a:lnSpc>
            </a:pPr>
            <a:r>
              <a:rPr lang="en-US" dirty="0"/>
              <a:t>Acidic foods and beverages, such as citrus fruits, tomatoes, vinegar-based dressings, and carbonated drinks, can weaken tooth enamel and increase susceptibility to erosion.</a:t>
            </a:r>
            <a:endParaRPr lang="en-IN" dirty="0"/>
          </a:p>
        </p:txBody>
      </p:sp>
      <p:sp>
        <p:nvSpPr>
          <p:cNvPr id="4" name="Title 3">
            <a:extLst>
              <a:ext uri="{FF2B5EF4-FFF2-40B4-BE49-F238E27FC236}">
                <a16:creationId xmlns:a16="http://schemas.microsoft.com/office/drawing/2014/main" id="{A543F83A-9437-3330-10FB-FE874A699177}"/>
              </a:ext>
            </a:extLst>
          </p:cNvPr>
          <p:cNvSpPr>
            <a:spLocks noGrp="1"/>
          </p:cNvSpPr>
          <p:nvPr>
            <p:ph type="title"/>
          </p:nvPr>
        </p:nvSpPr>
        <p:spPr/>
        <p:txBody>
          <a:bodyPr>
            <a:normAutofit/>
          </a:bodyPr>
          <a:lstStyle/>
          <a:p>
            <a:pPr>
              <a:lnSpc>
                <a:spcPct val="100000"/>
              </a:lnSpc>
            </a:pPr>
            <a:r>
              <a:rPr lang="en-US" b="1" dirty="0"/>
              <a:t>Acidic foods and beverages</a:t>
            </a:r>
            <a:endParaRPr lang="en-IN" b="1" dirty="0"/>
          </a:p>
        </p:txBody>
      </p:sp>
      <p:pic>
        <p:nvPicPr>
          <p:cNvPr id="12290" name="Picture 2">
            <a:extLst>
              <a:ext uri="{FF2B5EF4-FFF2-40B4-BE49-F238E27FC236}">
                <a16:creationId xmlns:a16="http://schemas.microsoft.com/office/drawing/2014/main" id="{C77F4CFA-DABE-6505-1A2B-26CBE6FE8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033" y="1703701"/>
            <a:ext cx="5430982" cy="3549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483748"/>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47</a:t>
            </a:r>
            <a:endParaRPr lang="en-IN" sz="1800" dirty="0"/>
          </a:p>
        </p:txBody>
      </p:sp>
    </p:spTree>
    <p:extLst>
      <p:ext uri="{BB962C8B-B14F-4D97-AF65-F5344CB8AC3E}">
        <p14:creationId xmlns:p14="http://schemas.microsoft.com/office/powerpoint/2010/main" val="7209553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13775-6307-7AC0-3D59-9FD269B486A0}"/>
              </a:ext>
            </a:extLst>
          </p:cNvPr>
          <p:cNvSpPr>
            <a:spLocks noGrp="1"/>
          </p:cNvSpPr>
          <p:nvPr>
            <p:ph type="body" sz="quarter" idx="14"/>
          </p:nvPr>
        </p:nvSpPr>
        <p:spPr>
          <a:xfrm>
            <a:off x="457200" y="1949687"/>
            <a:ext cx="4254286" cy="4090895"/>
          </a:xfrm>
        </p:spPr>
        <p:txBody>
          <a:bodyPr>
            <a:noAutofit/>
          </a:bodyPr>
          <a:lstStyle/>
          <a:p>
            <a:pPr marL="342900" indent="-342900">
              <a:lnSpc>
                <a:spcPct val="100000"/>
              </a:lnSpc>
              <a:spcBef>
                <a:spcPts val="1200"/>
              </a:spcBef>
              <a:buClr>
                <a:srgbClr val="884068"/>
              </a:buClr>
              <a:buFont typeface="Arial" panose="020B0604020202020204" pitchFamily="34" charset="0"/>
              <a:buChar char="•"/>
            </a:pPr>
            <a:r>
              <a:rPr lang="en-US" sz="2000" dirty="0"/>
              <a:t>Drinking an adequate amount of water is essential for maintaining oral health.</a:t>
            </a:r>
          </a:p>
          <a:p>
            <a:pPr marL="342900" indent="-342900">
              <a:lnSpc>
                <a:spcPct val="100000"/>
              </a:lnSpc>
              <a:spcBef>
                <a:spcPts val="1200"/>
              </a:spcBef>
              <a:buClr>
                <a:srgbClr val="884068"/>
              </a:buClr>
              <a:buFont typeface="Arial" panose="020B0604020202020204" pitchFamily="34" charset="0"/>
              <a:buChar char="•"/>
            </a:pPr>
            <a:r>
              <a:rPr lang="en-US" sz="2000" dirty="0"/>
              <a:t>Water helps rinse away food particles and bacteria, hydrates oral tissues, and stimulates saliva production. </a:t>
            </a:r>
          </a:p>
          <a:p>
            <a:pPr marL="342900" indent="-342900">
              <a:lnSpc>
                <a:spcPct val="100000"/>
              </a:lnSpc>
              <a:spcBef>
                <a:spcPts val="1200"/>
              </a:spcBef>
              <a:buClr>
                <a:srgbClr val="884068"/>
              </a:buClr>
              <a:buFont typeface="Arial" panose="020B0604020202020204" pitchFamily="34" charset="0"/>
              <a:buChar char="•"/>
            </a:pPr>
            <a:r>
              <a:rPr lang="en-US" sz="2000" dirty="0"/>
              <a:t>Saliva plays a crucial role in neutralizing acids, </a:t>
            </a:r>
            <a:r>
              <a:rPr lang="en-US" sz="2000" dirty="0" err="1"/>
              <a:t>remineralizing</a:t>
            </a:r>
            <a:r>
              <a:rPr lang="en-US" sz="2000" dirty="0"/>
              <a:t> enamel, and protecting against tooth decay and gum disease.</a:t>
            </a:r>
            <a:endParaRPr lang="en-IN" sz="2000" dirty="0"/>
          </a:p>
        </p:txBody>
      </p:sp>
      <p:sp>
        <p:nvSpPr>
          <p:cNvPr id="4" name="Title 3">
            <a:extLst>
              <a:ext uri="{FF2B5EF4-FFF2-40B4-BE49-F238E27FC236}">
                <a16:creationId xmlns:a16="http://schemas.microsoft.com/office/drawing/2014/main" id="{7510CA3C-F537-F5DD-4C9B-55049A57FE62}"/>
              </a:ext>
            </a:extLst>
          </p:cNvPr>
          <p:cNvSpPr>
            <a:spLocks noGrp="1"/>
          </p:cNvSpPr>
          <p:nvPr>
            <p:ph type="title"/>
          </p:nvPr>
        </p:nvSpPr>
        <p:spPr/>
        <p:txBody>
          <a:bodyPr>
            <a:noAutofit/>
          </a:bodyPr>
          <a:lstStyle/>
          <a:p>
            <a:pPr>
              <a:lnSpc>
                <a:spcPct val="100000"/>
              </a:lnSpc>
            </a:pPr>
            <a:r>
              <a:rPr lang="en-US" sz="3400" dirty="0"/>
              <a:t>Importance of hydration </a:t>
            </a:r>
            <a:endParaRPr lang="en-IN" sz="3400" dirty="0"/>
          </a:p>
        </p:txBody>
      </p:sp>
      <p:pic>
        <p:nvPicPr>
          <p:cNvPr id="13314" name="Picture 2" descr="Benefits to Stay Hydrated for the Sake of Your Oral Health">
            <a:extLst>
              <a:ext uri="{FF2B5EF4-FFF2-40B4-BE49-F238E27FC236}">
                <a16:creationId xmlns:a16="http://schemas.microsoft.com/office/drawing/2014/main" id="{56679CB2-2FB9-0C0D-978C-18D492B63526}"/>
              </a:ext>
            </a:extLst>
          </p:cNvPr>
          <p:cNvPicPr>
            <a:picLocks noGrp="1" noChangeAspect="1" noChangeArrowheads="1"/>
          </p:cNvPicPr>
          <p:nvPr>
            <p:ph type="pic" sz="quarter" idx="4294967295"/>
          </p:nvPr>
        </p:nvPicPr>
        <p:blipFill>
          <a:blip r:embed="rId2">
            <a:extLst>
              <a:ext uri="{28A0092B-C50C-407E-A947-70E740481C1C}">
                <a14:useLocalDpi xmlns:a14="http://schemas.microsoft.com/office/drawing/2010/main" val="0"/>
              </a:ext>
            </a:extLst>
          </a:blip>
          <a:srcRect l="11759" r="11759"/>
          <a:stretch>
            <a:fillRect/>
          </a:stretch>
        </p:blipFill>
        <p:spPr bwMode="auto">
          <a:xfrm>
            <a:off x="5574540" y="1354565"/>
            <a:ext cx="5451475"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06898"/>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48</a:t>
            </a:r>
            <a:endParaRPr lang="en-IN" sz="1800" dirty="0"/>
          </a:p>
        </p:txBody>
      </p:sp>
    </p:spTree>
    <p:extLst>
      <p:ext uri="{BB962C8B-B14F-4D97-AF65-F5344CB8AC3E}">
        <p14:creationId xmlns:p14="http://schemas.microsoft.com/office/powerpoint/2010/main" val="25521748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12F50C-3155-C475-3A44-A5E0E8D7C9AB}"/>
              </a:ext>
            </a:extLst>
          </p:cNvPr>
          <p:cNvSpPr>
            <a:spLocks noGrp="1"/>
          </p:cNvSpPr>
          <p:nvPr>
            <p:ph type="body" sz="quarter" idx="14"/>
          </p:nvPr>
        </p:nvSpPr>
        <p:spPr>
          <a:xfrm>
            <a:off x="457199" y="2351584"/>
            <a:ext cx="3589674" cy="3714045"/>
          </a:xfrm>
        </p:spPr>
        <p:txBody>
          <a:bodyPr>
            <a:normAutofit/>
          </a:bodyPr>
          <a:lstStyle/>
          <a:p>
            <a:pPr>
              <a:lnSpc>
                <a:spcPct val="100000"/>
              </a:lnSpc>
              <a:spcBef>
                <a:spcPts val="800"/>
              </a:spcBef>
            </a:pPr>
            <a:r>
              <a:rPr lang="en-US" dirty="0"/>
              <a:t>Regular dental check-ups very six months are essential for maintaining optimal oral health. </a:t>
            </a:r>
          </a:p>
          <a:p>
            <a:pPr>
              <a:lnSpc>
                <a:spcPct val="100000"/>
              </a:lnSpc>
              <a:spcBef>
                <a:spcPts val="800"/>
              </a:spcBef>
            </a:pPr>
            <a:r>
              <a:rPr lang="en-US" dirty="0"/>
              <a:t>Dentists can detect early signs of tooth decay, gum disease, and oral cancer during these visits, allowing for timely intervention and treatment. </a:t>
            </a:r>
            <a:endParaRPr lang="en-US" dirty="0"/>
          </a:p>
        </p:txBody>
      </p:sp>
      <p:sp>
        <p:nvSpPr>
          <p:cNvPr id="4" name="Title 3">
            <a:extLst>
              <a:ext uri="{FF2B5EF4-FFF2-40B4-BE49-F238E27FC236}">
                <a16:creationId xmlns:a16="http://schemas.microsoft.com/office/drawing/2014/main" id="{4DED9DC9-C6FF-0902-2153-BD745E8791AA}"/>
              </a:ext>
            </a:extLst>
          </p:cNvPr>
          <p:cNvSpPr>
            <a:spLocks noGrp="1"/>
          </p:cNvSpPr>
          <p:nvPr>
            <p:ph type="title"/>
          </p:nvPr>
        </p:nvSpPr>
        <p:spPr>
          <a:xfrm>
            <a:off x="457199" y="517765"/>
            <a:ext cx="3619501" cy="1126164"/>
          </a:xfrm>
        </p:spPr>
        <p:txBody>
          <a:bodyPr>
            <a:noAutofit/>
          </a:bodyPr>
          <a:lstStyle/>
          <a:p>
            <a:r>
              <a:rPr lang="en-IN" sz="3400" dirty="0"/>
              <a:t>Regular Dental Check-ups</a:t>
            </a:r>
          </a:p>
        </p:txBody>
      </p:sp>
      <p:sp>
        <p:nvSpPr>
          <p:cNvPr id="5" name="AutoShape 2" descr="WHY YOU SHOULDN'T SKIP DENTAL CHECK-UPS - SmileCraftGoa">
            <a:extLst>
              <a:ext uri="{FF2B5EF4-FFF2-40B4-BE49-F238E27FC236}">
                <a16:creationId xmlns:a16="http://schemas.microsoft.com/office/drawing/2014/main" id="{41DEE8E4-B557-D02C-F6BA-07DFCC028C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 name="AutoShape 4" descr="WHY YOU SHOULDN'T SKIP DENTAL CHECK-UPS - SmileCraftGoa">
            <a:extLst>
              <a:ext uri="{FF2B5EF4-FFF2-40B4-BE49-F238E27FC236}">
                <a16:creationId xmlns:a16="http://schemas.microsoft.com/office/drawing/2014/main" id="{BAD0DC7B-4ED9-9103-B83D-9312A0252C1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0486" name="Picture 6" descr="Free Dental Check Up Service at best price in Nagpur | ID: 17253943512">
            <a:extLst>
              <a:ext uri="{FF2B5EF4-FFF2-40B4-BE49-F238E27FC236}">
                <a16:creationId xmlns:a16="http://schemas.microsoft.com/office/drawing/2014/main" id="{E2F107FE-D98E-3ECA-456F-6A876144D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310" y="1694494"/>
            <a:ext cx="4966236" cy="3662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Subtitle 2">
            <a:extLst>
              <a:ext uri="{FF2B5EF4-FFF2-40B4-BE49-F238E27FC236}">
                <a16:creationId xmlns:a16="http://schemas.microsoft.com/office/drawing/2014/main" id="{8D60A393-4121-5EB1-CD62-CE4A8D5D5A90}"/>
              </a:ext>
            </a:extLst>
          </p:cNvPr>
          <p:cNvSpPr txBox="1">
            <a:spLocks/>
          </p:cNvSpPr>
          <p:nvPr/>
        </p:nvSpPr>
        <p:spPr>
          <a:xfrm>
            <a:off x="11026015" y="6495323"/>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49</a:t>
            </a:r>
            <a:endParaRPr lang="en-IN" sz="1800" dirty="0"/>
          </a:p>
        </p:txBody>
      </p:sp>
    </p:spTree>
    <p:extLst>
      <p:ext uri="{BB962C8B-B14F-4D97-AF65-F5344CB8AC3E}">
        <p14:creationId xmlns:p14="http://schemas.microsoft.com/office/powerpoint/2010/main" val="2227751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79129" y="0"/>
            <a:ext cx="3657601" cy="1708478"/>
          </a:xfrm>
          <a:prstGeom prst="rect">
            <a:avLst/>
          </a:prstGeom>
          <a:solidFill>
            <a:srgbClr val="C4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0" y="2044821"/>
            <a:ext cx="6583680" cy="3188976"/>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35637C68-2BA7-0DCB-A3ED-28D686129D5D}"/>
              </a:ext>
            </a:extLst>
          </p:cNvPr>
          <p:cNvSpPr>
            <a:spLocks noGrp="1"/>
          </p:cNvSpPr>
          <p:nvPr>
            <p:ph type="title" idx="4294967295"/>
          </p:nvPr>
        </p:nvSpPr>
        <p:spPr>
          <a:xfrm>
            <a:off x="7836061" y="639783"/>
            <a:ext cx="3730674" cy="999246"/>
          </a:xfrm>
        </p:spPr>
        <p:txBody>
          <a:bodyPr>
            <a:normAutofit fontScale="90000"/>
          </a:bodyPr>
          <a:lstStyle/>
          <a:p>
            <a:pPr algn="r"/>
            <a:r>
              <a:rPr lang="en-US" sz="4000" b="1" dirty="0">
                <a:latin typeface="Rockwell" panose="02060603020205020403" pitchFamily="18" charset="0"/>
              </a:rPr>
              <a:t>Significance </a:t>
            </a:r>
            <a:r>
              <a:rPr lang="en-US" sz="4000" b="1" dirty="0" smtClean="0">
                <a:latin typeface="Rockwell" panose="02060603020205020403" pitchFamily="18" charset="0"/>
              </a:rPr>
              <a:t>of</a:t>
            </a:r>
            <a:br>
              <a:rPr lang="en-US" sz="4000" b="1" dirty="0" smtClean="0">
                <a:latin typeface="Rockwell" panose="02060603020205020403" pitchFamily="18" charset="0"/>
              </a:rPr>
            </a:br>
            <a:r>
              <a:rPr lang="en-US" sz="4000" b="1" dirty="0" smtClean="0">
                <a:latin typeface="Rockwell" panose="02060603020205020403" pitchFamily="18" charset="0"/>
              </a:rPr>
              <a:t>Oral Health</a:t>
            </a:r>
            <a:endParaRPr lang="en-IN" sz="4000" b="1" dirty="0">
              <a:latin typeface="Rockwell" panose="02060603020205020403" pitchFamily="18" charset="0"/>
            </a:endParaRPr>
          </a:p>
        </p:txBody>
      </p:sp>
      <p:sp>
        <p:nvSpPr>
          <p:cNvPr id="3" name="Content Placeholder 2">
            <a:extLst>
              <a:ext uri="{FF2B5EF4-FFF2-40B4-BE49-F238E27FC236}">
                <a16:creationId xmlns:a16="http://schemas.microsoft.com/office/drawing/2014/main" id="{7690316C-E7F6-0279-B775-E2DC0A54BD15}"/>
              </a:ext>
            </a:extLst>
          </p:cNvPr>
          <p:cNvSpPr>
            <a:spLocks noGrp="1"/>
          </p:cNvSpPr>
          <p:nvPr>
            <p:ph idx="4294967295"/>
          </p:nvPr>
        </p:nvSpPr>
        <p:spPr>
          <a:xfrm>
            <a:off x="363105" y="2300084"/>
            <a:ext cx="5432223" cy="2923553"/>
          </a:xfrm>
        </p:spPr>
        <p:txBody>
          <a:bodyPr>
            <a:normAutofit/>
          </a:bodyPr>
          <a:lstStyle/>
          <a:p>
            <a:pPr>
              <a:lnSpc>
                <a:spcPct val="100000"/>
              </a:lnSpc>
              <a:spcBef>
                <a:spcPts val="1200"/>
              </a:spcBef>
            </a:pPr>
            <a:r>
              <a:rPr lang="en-US" sz="2000" dirty="0">
                <a:solidFill>
                  <a:schemeClr val="bg1"/>
                </a:solidFill>
              </a:rPr>
              <a:t>Impacts chewing, taste,  swallowing, digestion, smile, speech, facial expressions and confidence</a:t>
            </a:r>
          </a:p>
          <a:p>
            <a:pPr>
              <a:lnSpc>
                <a:spcPct val="100000"/>
              </a:lnSpc>
              <a:spcBef>
                <a:spcPts val="1200"/>
              </a:spcBef>
            </a:pPr>
            <a:r>
              <a:rPr lang="en-US" sz="2000" dirty="0">
                <a:solidFill>
                  <a:schemeClr val="bg1"/>
                </a:solidFill>
              </a:rPr>
              <a:t>Affects nutrition and quality of life</a:t>
            </a:r>
          </a:p>
          <a:p>
            <a:pPr>
              <a:lnSpc>
                <a:spcPct val="100000"/>
              </a:lnSpc>
              <a:spcBef>
                <a:spcPts val="1200"/>
              </a:spcBef>
            </a:pPr>
            <a:r>
              <a:rPr lang="en-US" sz="2000" dirty="0">
                <a:solidFill>
                  <a:schemeClr val="bg1"/>
                </a:solidFill>
              </a:rPr>
              <a:t>Poor health is linked to systemic conditions </a:t>
            </a:r>
          </a:p>
          <a:p>
            <a:pPr>
              <a:lnSpc>
                <a:spcPct val="100000"/>
              </a:lnSpc>
              <a:spcBef>
                <a:spcPts val="1200"/>
              </a:spcBef>
            </a:pPr>
            <a:r>
              <a:rPr lang="en-US" sz="2000" dirty="0">
                <a:solidFill>
                  <a:schemeClr val="bg1"/>
                </a:solidFill>
              </a:rPr>
              <a:t>Regular dental care promotes oral health, preventing dental problems and supporting overall health and confidence</a:t>
            </a:r>
            <a:endParaRPr lang="en-IN" sz="2000" dirty="0">
              <a:solidFill>
                <a:schemeClr val="bg1"/>
              </a:solidFill>
            </a:endParaRPr>
          </a:p>
        </p:txBody>
      </p:sp>
      <p:pic>
        <p:nvPicPr>
          <p:cNvPr id="4" name="Picture 2" descr="C:\Users\ACER\Desktop\iStock-1140139447.jpg">
            <a:extLst>
              <a:ext uri="{FF2B5EF4-FFF2-40B4-BE49-F238E27FC236}">
                <a16:creationId xmlns:a16="http://schemas.microsoft.com/office/drawing/2014/main" id="{02C9EBA7-EAA3-5647-8546-4C75316700F6}"/>
              </a:ext>
            </a:extLst>
          </p:cNvPr>
          <p:cNvPicPr>
            <a:picLocks noChangeAspect="1" noChangeArrowheads="1"/>
          </p:cNvPicPr>
          <p:nvPr/>
        </p:nvPicPr>
        <p:blipFill>
          <a:blip r:embed="rId2" cstate="print"/>
          <a:srcRect/>
          <a:stretch>
            <a:fillRect/>
          </a:stretch>
        </p:blipFill>
        <p:spPr bwMode="auto">
          <a:xfrm>
            <a:off x="6158432" y="1768982"/>
            <a:ext cx="5545888" cy="3837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0522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a:t>
            </a:r>
            <a:endParaRPr lang="en-IN" sz="1800" dirty="0"/>
          </a:p>
        </p:txBody>
      </p:sp>
    </p:spTree>
    <p:extLst>
      <p:ext uri="{BB962C8B-B14F-4D97-AF65-F5344CB8AC3E}">
        <p14:creationId xmlns:p14="http://schemas.microsoft.com/office/powerpoint/2010/main" val="21730386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439D4C-5FEF-CA96-A6C7-45FCF2B80AC8}"/>
              </a:ext>
            </a:extLst>
          </p:cNvPr>
          <p:cNvSpPr>
            <a:spLocks noGrp="1"/>
          </p:cNvSpPr>
          <p:nvPr>
            <p:ph type="body" sz="quarter" idx="14"/>
          </p:nvPr>
        </p:nvSpPr>
        <p:spPr>
          <a:xfrm>
            <a:off x="457200" y="2129797"/>
            <a:ext cx="4254286" cy="2857840"/>
          </a:xfrm>
        </p:spPr>
        <p:txBody>
          <a:bodyPr/>
          <a:lstStyle/>
          <a:p>
            <a:pPr marL="342900" indent="-342900">
              <a:buClr>
                <a:srgbClr val="884068"/>
              </a:buClr>
              <a:buFont typeface="Arial" panose="020B0604020202020204" pitchFamily="34" charset="0"/>
              <a:buChar char="•"/>
            </a:pPr>
            <a:r>
              <a:rPr lang="en-US" dirty="0"/>
              <a:t>Good oral hygiene habits</a:t>
            </a:r>
          </a:p>
          <a:p>
            <a:pPr marL="342900" indent="-342900">
              <a:buClr>
                <a:srgbClr val="884068"/>
              </a:buClr>
              <a:buFont typeface="Arial" panose="020B0604020202020204" pitchFamily="34" charset="0"/>
              <a:buChar char="•"/>
            </a:pPr>
            <a:r>
              <a:rPr lang="en-US" dirty="0"/>
              <a:t>Fluoride application</a:t>
            </a:r>
          </a:p>
          <a:p>
            <a:pPr marL="342900" indent="-342900">
              <a:buClr>
                <a:srgbClr val="884068"/>
              </a:buClr>
              <a:buFont typeface="Arial" panose="020B0604020202020204" pitchFamily="34" charset="0"/>
              <a:buChar char="•"/>
            </a:pPr>
            <a:r>
              <a:rPr lang="en-US" dirty="0"/>
              <a:t>Oral Prophylaxis / Scaling</a:t>
            </a:r>
          </a:p>
          <a:p>
            <a:pPr marL="342900" indent="-342900">
              <a:buClr>
                <a:srgbClr val="884068"/>
              </a:buClr>
              <a:buFont typeface="Arial" panose="020B0604020202020204" pitchFamily="34" charset="0"/>
              <a:buChar char="•"/>
            </a:pPr>
            <a:r>
              <a:rPr lang="en-US" dirty="0"/>
              <a:t>Pit and Fissure sealants</a:t>
            </a:r>
          </a:p>
          <a:p>
            <a:pPr marL="342900" indent="-342900">
              <a:buClr>
                <a:srgbClr val="884068"/>
              </a:buClr>
              <a:buFont typeface="Arial" panose="020B0604020202020204" pitchFamily="34" charset="0"/>
              <a:buChar char="•"/>
            </a:pPr>
            <a:r>
              <a:rPr lang="en-US" dirty="0"/>
              <a:t>Habit Correction</a:t>
            </a:r>
          </a:p>
          <a:p>
            <a:pPr marL="342900" indent="-342900">
              <a:buClr>
                <a:srgbClr val="884068"/>
              </a:buClr>
              <a:buFont typeface="Arial" panose="020B0604020202020204" pitchFamily="34" charset="0"/>
              <a:buChar char="•"/>
            </a:pPr>
            <a:r>
              <a:rPr lang="en-US" dirty="0"/>
              <a:t>Oral cancer screenings for early detection</a:t>
            </a:r>
            <a:endParaRPr lang="en-IN" dirty="0"/>
          </a:p>
        </p:txBody>
      </p:sp>
      <p:sp>
        <p:nvSpPr>
          <p:cNvPr id="4" name="Title 3">
            <a:extLst>
              <a:ext uri="{FF2B5EF4-FFF2-40B4-BE49-F238E27FC236}">
                <a16:creationId xmlns:a16="http://schemas.microsoft.com/office/drawing/2014/main" id="{123D4D40-E012-F0D9-9FF5-9D865696FD40}"/>
              </a:ext>
            </a:extLst>
          </p:cNvPr>
          <p:cNvSpPr>
            <a:spLocks noGrp="1"/>
          </p:cNvSpPr>
          <p:nvPr>
            <p:ph type="title"/>
          </p:nvPr>
        </p:nvSpPr>
        <p:spPr/>
        <p:txBody>
          <a:bodyPr>
            <a:normAutofit fontScale="90000"/>
          </a:bodyPr>
          <a:lstStyle/>
          <a:p>
            <a:pPr>
              <a:lnSpc>
                <a:spcPct val="100000"/>
              </a:lnSpc>
            </a:pPr>
            <a:r>
              <a:rPr lang="en-US" b="1" dirty="0"/>
              <a:t>Preventive measures offered by dentist</a:t>
            </a:r>
            <a:endParaRPr lang="en-IN" b="1" dirty="0"/>
          </a:p>
        </p:txBody>
      </p:sp>
      <p:pic>
        <p:nvPicPr>
          <p:cNvPr id="5" name="Picture Placeholder 4">
            <a:extLst>
              <a:ext uri="{FF2B5EF4-FFF2-40B4-BE49-F238E27FC236}">
                <a16:creationId xmlns:a16="http://schemas.microsoft.com/office/drawing/2014/main" id="{B8AF2328-6143-0E8E-B845-54DA4A6E07CC}"/>
              </a:ext>
            </a:extLst>
          </p:cNvPr>
          <p:cNvPicPr>
            <a:picLocks noGrp="1" noChangeAspect="1"/>
          </p:cNvPicPr>
          <p:nvPr>
            <p:ph type="pic" sz="quarter" idx="4294967295"/>
          </p:nvPr>
        </p:nvPicPr>
        <p:blipFill rotWithShape="1">
          <a:blip r:embed="rId2"/>
          <a:srcRect l="11779" t="32425" r="66010" b="16041"/>
          <a:stretch/>
        </p:blipFill>
        <p:spPr>
          <a:xfrm>
            <a:off x="5779992" y="845370"/>
            <a:ext cx="1827622" cy="3179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117AC358-CD5E-BB03-367A-E4C34F9DB067}"/>
              </a:ext>
            </a:extLst>
          </p:cNvPr>
          <p:cNvPicPr>
            <a:picLocks noChangeAspect="1"/>
          </p:cNvPicPr>
          <p:nvPr/>
        </p:nvPicPr>
        <p:blipFill rotWithShape="1">
          <a:blip r:embed="rId3"/>
          <a:srcRect l="4408" t="63943" r="68602" b="5664"/>
          <a:stretch/>
        </p:blipFill>
        <p:spPr>
          <a:xfrm>
            <a:off x="5630591" y="4286415"/>
            <a:ext cx="2127954" cy="1797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B7D592E-3FD5-4ABE-A915-3C846F54BF64}"/>
              </a:ext>
            </a:extLst>
          </p:cNvPr>
          <p:cNvPicPr>
            <a:picLocks noChangeAspect="1"/>
          </p:cNvPicPr>
          <p:nvPr/>
        </p:nvPicPr>
        <p:blipFill rotWithShape="1">
          <a:blip r:embed="rId4"/>
          <a:srcRect l="6774" t="35699" r="54517" b="26309"/>
          <a:stretch/>
        </p:blipFill>
        <p:spPr>
          <a:xfrm>
            <a:off x="8382217" y="4327981"/>
            <a:ext cx="2385172" cy="1755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99F1864-448E-1F38-9586-2EE47B33EF2A}"/>
              </a:ext>
            </a:extLst>
          </p:cNvPr>
          <p:cNvPicPr>
            <a:picLocks noChangeAspect="1"/>
          </p:cNvPicPr>
          <p:nvPr/>
        </p:nvPicPr>
        <p:blipFill rotWithShape="1">
          <a:blip r:embed="rId5"/>
          <a:srcRect l="46882" t="54910" r="11720" b="6094"/>
          <a:stretch/>
        </p:blipFill>
        <p:spPr>
          <a:xfrm>
            <a:off x="8046544" y="1241880"/>
            <a:ext cx="3056518" cy="2159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485420"/>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50</a:t>
            </a:r>
            <a:endParaRPr lang="en-IN" sz="1800" dirty="0"/>
          </a:p>
        </p:txBody>
      </p:sp>
    </p:spTree>
    <p:extLst>
      <p:ext uri="{BB962C8B-B14F-4D97-AF65-F5344CB8AC3E}">
        <p14:creationId xmlns:p14="http://schemas.microsoft.com/office/powerpoint/2010/main" val="26834814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7B7142-3E35-2BF6-581B-74BA7A7D6DA3}"/>
              </a:ext>
            </a:extLst>
          </p:cNvPr>
          <p:cNvSpPr>
            <a:spLocks noGrp="1"/>
          </p:cNvSpPr>
          <p:nvPr>
            <p:ph type="body" sz="quarter" idx="14"/>
          </p:nvPr>
        </p:nvSpPr>
        <p:spPr>
          <a:xfrm>
            <a:off x="410903" y="2042530"/>
            <a:ext cx="3360428" cy="1877106"/>
          </a:xfrm>
        </p:spPr>
        <p:txBody>
          <a:bodyPr>
            <a:normAutofit/>
          </a:bodyPr>
          <a:lstStyle/>
          <a:p>
            <a:pPr marL="266700" indent="-266700" algn="l">
              <a:lnSpc>
                <a:spcPct val="150000"/>
              </a:lnSpc>
              <a:buClr>
                <a:srgbClr val="884068"/>
              </a:buClr>
              <a:buFont typeface="Arial" panose="020B0604020202020204" pitchFamily="34" charset="0"/>
              <a:buChar char="•"/>
            </a:pPr>
            <a:r>
              <a:rPr lang="en-US" dirty="0"/>
              <a:t>Education and Awareness</a:t>
            </a:r>
          </a:p>
          <a:p>
            <a:pPr marL="266700" indent="-266700" algn="l">
              <a:lnSpc>
                <a:spcPct val="150000"/>
              </a:lnSpc>
              <a:buClr>
                <a:srgbClr val="884068"/>
              </a:buClr>
              <a:buFont typeface="Arial" panose="020B0604020202020204" pitchFamily="34" charset="0"/>
              <a:buChar char="•"/>
            </a:pPr>
            <a:r>
              <a:rPr lang="en-US" dirty="0"/>
              <a:t>Treatment</a:t>
            </a:r>
          </a:p>
          <a:p>
            <a:pPr marL="266700" indent="-266700" algn="l">
              <a:lnSpc>
                <a:spcPct val="150000"/>
              </a:lnSpc>
              <a:buClr>
                <a:srgbClr val="884068"/>
              </a:buClr>
              <a:buFont typeface="Arial" panose="020B0604020202020204" pitchFamily="34" charset="0"/>
              <a:buChar char="•"/>
            </a:pPr>
            <a:r>
              <a:rPr lang="en-US" dirty="0"/>
              <a:t>Support</a:t>
            </a:r>
            <a:endParaRPr lang="en-IN" dirty="0"/>
          </a:p>
        </p:txBody>
      </p:sp>
      <p:sp>
        <p:nvSpPr>
          <p:cNvPr id="4" name="Title 3">
            <a:extLst>
              <a:ext uri="{FF2B5EF4-FFF2-40B4-BE49-F238E27FC236}">
                <a16:creationId xmlns:a16="http://schemas.microsoft.com/office/drawing/2014/main" id="{DC0538D6-2E69-7AC5-EB03-854B6EC8A459}"/>
              </a:ext>
            </a:extLst>
          </p:cNvPr>
          <p:cNvSpPr>
            <a:spLocks noGrp="1"/>
          </p:cNvSpPr>
          <p:nvPr>
            <p:ph type="title"/>
          </p:nvPr>
        </p:nvSpPr>
        <p:spPr>
          <a:xfrm>
            <a:off x="410903" y="691803"/>
            <a:ext cx="3619501" cy="877824"/>
          </a:xfrm>
        </p:spPr>
        <p:txBody>
          <a:bodyPr>
            <a:normAutofit/>
          </a:bodyPr>
          <a:lstStyle/>
          <a:p>
            <a:r>
              <a:rPr lang="en-US" sz="3400" dirty="0"/>
              <a:t>Role of Dentists</a:t>
            </a:r>
            <a:endParaRPr lang="en-IN" sz="3400" dirty="0"/>
          </a:p>
        </p:txBody>
      </p:sp>
      <p:pic>
        <p:nvPicPr>
          <p:cNvPr id="5" name="Picture 2" descr="Dental Services in Schaumburg, IL | Schaumburg Tooth Doctor">
            <a:extLst>
              <a:ext uri="{FF2B5EF4-FFF2-40B4-BE49-F238E27FC236}">
                <a16:creationId xmlns:a16="http://schemas.microsoft.com/office/drawing/2014/main" id="{184F53B5-2D40-7CC0-5410-558A30061C7C}"/>
              </a:ext>
            </a:extLst>
          </p:cNvPr>
          <p:cNvPicPr>
            <a:picLocks noGrp="1" noChangeAspect="1" noChangeArrowheads="1"/>
          </p:cNvPicPr>
          <p:nvPr>
            <p:ph type="pic" sz="quarter" idx="4294967295"/>
          </p:nvPr>
        </p:nvPicPr>
        <p:blipFill>
          <a:blip r:embed="rId2" cstate="hqprint">
            <a:extLst>
              <a:ext uri="{28A0092B-C50C-407E-A947-70E740481C1C}">
                <a14:useLocalDpi xmlns:a14="http://schemas.microsoft.com/office/drawing/2010/main" val="0"/>
              </a:ext>
            </a:extLst>
          </a:blip>
          <a:srcRect t="11408" b="11408"/>
          <a:stretch>
            <a:fillRect/>
          </a:stretch>
        </p:blipFill>
        <p:spPr bwMode="auto">
          <a:xfrm>
            <a:off x="5772519" y="1569627"/>
            <a:ext cx="5253496" cy="3930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49532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51</a:t>
            </a:r>
            <a:endParaRPr lang="en-IN" sz="1800" dirty="0"/>
          </a:p>
        </p:txBody>
      </p:sp>
    </p:spTree>
    <p:extLst>
      <p:ext uri="{BB962C8B-B14F-4D97-AF65-F5344CB8AC3E}">
        <p14:creationId xmlns:p14="http://schemas.microsoft.com/office/powerpoint/2010/main" val="26441601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D0805F-DBDC-F179-C059-3A9C9A9CDC03}"/>
              </a:ext>
            </a:extLst>
          </p:cNvPr>
          <p:cNvSpPr>
            <a:spLocks noGrp="1"/>
          </p:cNvSpPr>
          <p:nvPr>
            <p:ph type="body" sz="quarter" idx="14"/>
          </p:nvPr>
        </p:nvSpPr>
        <p:spPr>
          <a:xfrm>
            <a:off x="457200" y="2017371"/>
            <a:ext cx="4031673" cy="3732264"/>
          </a:xfrm>
        </p:spPr>
        <p:txBody>
          <a:bodyPr>
            <a:noAutofit/>
          </a:bodyPr>
          <a:lstStyle/>
          <a:p>
            <a:pPr algn="just">
              <a:lnSpc>
                <a:spcPct val="100000"/>
              </a:lnSpc>
              <a:spcBef>
                <a:spcPts val="1800"/>
              </a:spcBef>
            </a:pPr>
            <a:r>
              <a:rPr lang="en-US" sz="2000" dirty="0"/>
              <a:t>Increase the risk of oral health problems such as gum disease, tooth decay, oral cancer, and tooth loss. </a:t>
            </a:r>
          </a:p>
          <a:p>
            <a:pPr algn="just">
              <a:lnSpc>
                <a:spcPct val="100000"/>
              </a:lnSpc>
              <a:spcBef>
                <a:spcPts val="1800"/>
              </a:spcBef>
            </a:pPr>
            <a:r>
              <a:rPr lang="en-US" sz="2000" dirty="0"/>
              <a:t>Smoking and chewing tobacco expose the mouth to harmful chemicals that damage oral tissues and compromise overall oral health.</a:t>
            </a:r>
          </a:p>
          <a:p>
            <a:pPr algn="just">
              <a:lnSpc>
                <a:spcPct val="100000"/>
              </a:lnSpc>
              <a:spcBef>
                <a:spcPts val="1800"/>
              </a:spcBef>
            </a:pPr>
            <a:r>
              <a:rPr lang="en-US" sz="2000" dirty="0"/>
              <a:t>Quitting tobacco significantly reduces these risks and improves oral health outcomes.</a:t>
            </a:r>
            <a:endParaRPr lang="en-IN" sz="2000" dirty="0"/>
          </a:p>
        </p:txBody>
      </p:sp>
      <p:sp>
        <p:nvSpPr>
          <p:cNvPr id="4" name="Title 3">
            <a:extLst>
              <a:ext uri="{FF2B5EF4-FFF2-40B4-BE49-F238E27FC236}">
                <a16:creationId xmlns:a16="http://schemas.microsoft.com/office/drawing/2014/main" id="{9CC052D2-AF30-4497-C388-3EA1F131910A}"/>
              </a:ext>
            </a:extLst>
          </p:cNvPr>
          <p:cNvSpPr>
            <a:spLocks noGrp="1"/>
          </p:cNvSpPr>
          <p:nvPr>
            <p:ph type="title"/>
          </p:nvPr>
        </p:nvSpPr>
        <p:spPr>
          <a:xfrm>
            <a:off x="457199" y="379725"/>
            <a:ext cx="3408219" cy="1393247"/>
          </a:xfrm>
        </p:spPr>
        <p:txBody>
          <a:bodyPr>
            <a:noAutofit/>
          </a:bodyPr>
          <a:lstStyle/>
          <a:p>
            <a:pPr>
              <a:lnSpc>
                <a:spcPct val="100000"/>
              </a:lnSpc>
            </a:pPr>
            <a:r>
              <a:rPr lang="en-US" sz="3400" dirty="0"/>
              <a:t>Tobacco and oral health</a:t>
            </a:r>
            <a:endParaRPr lang="en-IN" sz="3400" dirty="0"/>
          </a:p>
        </p:txBody>
      </p:sp>
      <p:pic>
        <p:nvPicPr>
          <p:cNvPr id="23554" name="Picture 2" descr="Tobacco Use and Its Devastating Effects on Oral Health">
            <a:extLst>
              <a:ext uri="{FF2B5EF4-FFF2-40B4-BE49-F238E27FC236}">
                <a16:creationId xmlns:a16="http://schemas.microsoft.com/office/drawing/2014/main" id="{82A78899-EC42-1B18-BC90-745801D60A50}"/>
              </a:ext>
            </a:extLst>
          </p:cNvPr>
          <p:cNvPicPr>
            <a:picLocks noGrp="1" noChangeAspect="1" noChangeArrowheads="1"/>
          </p:cNvPicPr>
          <p:nvPr>
            <p:ph type="pic" sz="quarter" idx="4294967295"/>
          </p:nvPr>
        </p:nvPicPr>
        <p:blipFill>
          <a:blip r:embed="rId2">
            <a:extLst>
              <a:ext uri="{28A0092B-C50C-407E-A947-70E740481C1C}">
                <a14:useLocalDpi xmlns:a14="http://schemas.microsoft.com/office/drawing/2010/main" val="0"/>
              </a:ext>
            </a:extLst>
          </a:blip>
          <a:srcRect t="11408" b="11408"/>
          <a:stretch>
            <a:fillRect/>
          </a:stretch>
        </p:blipFill>
        <p:spPr bwMode="auto">
          <a:xfrm>
            <a:off x="5585692" y="1634427"/>
            <a:ext cx="5694568" cy="3605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483749"/>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52</a:t>
            </a:r>
            <a:endParaRPr lang="en-IN" sz="1800" dirty="0"/>
          </a:p>
        </p:txBody>
      </p:sp>
    </p:spTree>
    <p:extLst>
      <p:ext uri="{BB962C8B-B14F-4D97-AF65-F5344CB8AC3E}">
        <p14:creationId xmlns:p14="http://schemas.microsoft.com/office/powerpoint/2010/main" val="28265075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DA4C34-F08E-FBD2-3C84-89177D73DC54}"/>
              </a:ext>
            </a:extLst>
          </p:cNvPr>
          <p:cNvSpPr>
            <a:spLocks noGrp="1"/>
          </p:cNvSpPr>
          <p:nvPr>
            <p:ph type="body" sz="quarter" idx="14"/>
          </p:nvPr>
        </p:nvSpPr>
        <p:spPr>
          <a:xfrm>
            <a:off x="457199" y="2007935"/>
            <a:ext cx="3893128" cy="3973690"/>
          </a:xfrm>
        </p:spPr>
        <p:txBody>
          <a:bodyPr>
            <a:noAutofit/>
          </a:bodyPr>
          <a:lstStyle/>
          <a:p>
            <a:pPr algn="just">
              <a:lnSpc>
                <a:spcPct val="100000"/>
              </a:lnSpc>
              <a:spcBef>
                <a:spcPts val="1400"/>
              </a:spcBef>
            </a:pPr>
            <a:r>
              <a:rPr lang="en-US" sz="1800" dirty="0"/>
              <a:t>Excessive alcohol consumption can contribute to oral health issues including dry mouth, gum disease, oral cancer, and tooth decay. </a:t>
            </a:r>
          </a:p>
          <a:p>
            <a:pPr algn="just">
              <a:lnSpc>
                <a:spcPct val="100000"/>
              </a:lnSpc>
              <a:spcBef>
                <a:spcPts val="1400"/>
              </a:spcBef>
            </a:pPr>
            <a:r>
              <a:rPr lang="en-US" sz="1800" dirty="0"/>
              <a:t>Alcohol's acidic nature can erode tooth enamel, while its drying effect reduces saliva production, leading to increased bacterial growth. </a:t>
            </a:r>
          </a:p>
          <a:p>
            <a:pPr algn="just">
              <a:lnSpc>
                <a:spcPct val="100000"/>
              </a:lnSpc>
              <a:spcBef>
                <a:spcPts val="1400"/>
              </a:spcBef>
            </a:pPr>
            <a:r>
              <a:rPr lang="en-US" sz="1800" dirty="0"/>
              <a:t>Limiting alcohol intake and practicing good oral hygiene can help mitigate these risks.</a:t>
            </a:r>
            <a:endParaRPr lang="en-IN" sz="1800" dirty="0"/>
          </a:p>
        </p:txBody>
      </p:sp>
      <p:sp>
        <p:nvSpPr>
          <p:cNvPr id="4" name="Title 3">
            <a:extLst>
              <a:ext uri="{FF2B5EF4-FFF2-40B4-BE49-F238E27FC236}">
                <a16:creationId xmlns:a16="http://schemas.microsoft.com/office/drawing/2014/main" id="{4E6D767F-882C-0B1D-4E77-93B8CDB262EF}"/>
              </a:ext>
            </a:extLst>
          </p:cNvPr>
          <p:cNvSpPr>
            <a:spLocks noGrp="1"/>
          </p:cNvSpPr>
          <p:nvPr>
            <p:ph type="title"/>
          </p:nvPr>
        </p:nvSpPr>
        <p:spPr>
          <a:xfrm>
            <a:off x="457199" y="576456"/>
            <a:ext cx="3619501" cy="877824"/>
          </a:xfrm>
        </p:spPr>
        <p:txBody>
          <a:bodyPr>
            <a:noAutofit/>
          </a:bodyPr>
          <a:lstStyle/>
          <a:p>
            <a:r>
              <a:rPr lang="en-US" sz="3400" dirty="0"/>
              <a:t>Alcohol and oral health </a:t>
            </a:r>
            <a:endParaRPr lang="en-IN" sz="3400" dirty="0"/>
          </a:p>
        </p:txBody>
      </p:sp>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4837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53</a:t>
            </a:r>
            <a:endParaRPr lang="en-IN" sz="1800" dirty="0"/>
          </a:p>
        </p:txBody>
      </p:sp>
      <p:pic>
        <p:nvPicPr>
          <p:cNvPr id="6" name="Picture 5">
            <a:extLst>
              <a:ext uri="{FF2B5EF4-FFF2-40B4-BE49-F238E27FC236}">
                <a16:creationId xmlns:a16="http://schemas.microsoft.com/office/drawing/2014/main" id="{88D09BA1-DDE2-74C0-A5D4-CAB838226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3703" y="1440425"/>
            <a:ext cx="4545365" cy="434825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941702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DA4C34-F08E-FBD2-3C84-89177D73DC54}"/>
              </a:ext>
            </a:extLst>
          </p:cNvPr>
          <p:cNvSpPr>
            <a:spLocks noGrp="1"/>
          </p:cNvSpPr>
          <p:nvPr>
            <p:ph type="body" sz="quarter" idx="14"/>
          </p:nvPr>
        </p:nvSpPr>
        <p:spPr>
          <a:xfrm>
            <a:off x="5488290" y="881240"/>
            <a:ext cx="5771405" cy="5194440"/>
          </a:xfrm>
        </p:spPr>
        <p:txBody>
          <a:bodyPr>
            <a:noAutofit/>
          </a:bodyPr>
          <a:lstStyle/>
          <a:p>
            <a:pPr algn="just">
              <a:lnSpc>
                <a:spcPct val="100000"/>
              </a:lnSpc>
              <a:spcBef>
                <a:spcPts val="800"/>
              </a:spcBef>
            </a:pPr>
            <a:r>
              <a:rPr lang="en-US" sz="1500" b="1" dirty="0">
                <a:solidFill>
                  <a:srgbClr val="884068"/>
                </a:solidFill>
              </a:rPr>
              <a:t>Maintain Good Oral Hygiene: </a:t>
            </a:r>
            <a:r>
              <a:rPr lang="en-US" sz="1500" dirty="0"/>
              <a:t>Brushing teeth twice daily with fluoride toothpaste and flossing regularly help remove plaque and prevent periodontal disease.</a:t>
            </a:r>
          </a:p>
          <a:p>
            <a:pPr algn="just">
              <a:lnSpc>
                <a:spcPct val="100000"/>
              </a:lnSpc>
              <a:spcBef>
                <a:spcPts val="800"/>
              </a:spcBef>
            </a:pPr>
            <a:r>
              <a:rPr lang="en-US" sz="1500" b="1" dirty="0">
                <a:solidFill>
                  <a:srgbClr val="0B7D98"/>
                </a:solidFill>
              </a:rPr>
              <a:t>Regular Dental Check-ups: </a:t>
            </a:r>
            <a:r>
              <a:rPr lang="en-US" sz="1500" dirty="0"/>
              <a:t>Routine dental visits allow for early detection of oral manifestations of systemic diseases and prompt intervention.</a:t>
            </a:r>
          </a:p>
          <a:p>
            <a:pPr algn="just">
              <a:lnSpc>
                <a:spcPct val="100000"/>
              </a:lnSpc>
              <a:spcBef>
                <a:spcPts val="800"/>
              </a:spcBef>
            </a:pPr>
            <a:r>
              <a:rPr lang="en-US" sz="1500" b="1" dirty="0">
                <a:solidFill>
                  <a:srgbClr val="884068"/>
                </a:solidFill>
              </a:rPr>
              <a:t>Healthy Lifestyle Habits: </a:t>
            </a:r>
            <a:r>
              <a:rPr lang="en-US" sz="1500" dirty="0"/>
              <a:t>Adopting a balanced diet, limiting sugar intake, avoiding tobacco use, and managing stress contribute to overall oral and systemic health.</a:t>
            </a:r>
          </a:p>
          <a:p>
            <a:pPr algn="just">
              <a:lnSpc>
                <a:spcPct val="100000"/>
              </a:lnSpc>
              <a:spcBef>
                <a:spcPts val="800"/>
              </a:spcBef>
            </a:pPr>
            <a:r>
              <a:rPr lang="en-US" sz="1500" b="1" dirty="0">
                <a:solidFill>
                  <a:srgbClr val="0B7D98"/>
                </a:solidFill>
              </a:rPr>
              <a:t>Collaborative Care: </a:t>
            </a:r>
            <a:r>
              <a:rPr lang="en-US" sz="1500" dirty="0"/>
              <a:t>Patients with systemic diseases should receive comprehensive care from a multidisciplinary team, including physicians and dentists, to address oral health needs effectively.</a:t>
            </a:r>
          </a:p>
          <a:p>
            <a:pPr algn="just">
              <a:lnSpc>
                <a:spcPct val="100000"/>
              </a:lnSpc>
              <a:spcBef>
                <a:spcPts val="800"/>
              </a:spcBef>
            </a:pPr>
            <a:r>
              <a:rPr lang="en-US" sz="1500" b="1" dirty="0">
                <a:solidFill>
                  <a:srgbClr val="884068"/>
                </a:solidFill>
              </a:rPr>
              <a:t>Medication Management: </a:t>
            </a:r>
            <a:r>
              <a:rPr lang="en-US" sz="1500" dirty="0"/>
              <a:t>Patients taking medications that affect oral health, such as antiretroviral therapy or medications causing dry mouth, should be monitored closely, and appropriate interventions should be implemented to minimize oral complications.</a:t>
            </a:r>
          </a:p>
          <a:p>
            <a:pPr algn="just">
              <a:lnSpc>
                <a:spcPct val="100000"/>
              </a:lnSpc>
              <a:spcBef>
                <a:spcPts val="800"/>
              </a:spcBef>
            </a:pPr>
            <a:r>
              <a:rPr lang="en-US" sz="1500" b="1" dirty="0">
                <a:solidFill>
                  <a:srgbClr val="0B7D98"/>
                </a:solidFill>
              </a:rPr>
              <a:t>Patient Education: </a:t>
            </a:r>
            <a:r>
              <a:rPr lang="en-US" sz="1500" dirty="0"/>
              <a:t>Educating patients about the importance of oral hygiene, regular dental care, and the potential impact of systemic diseases on oral health empowers them to take proactive steps to maintain oral and overall health.</a:t>
            </a:r>
            <a:endParaRPr lang="en-IN" sz="1500" dirty="0"/>
          </a:p>
        </p:txBody>
      </p:sp>
      <p:sp>
        <p:nvSpPr>
          <p:cNvPr id="4" name="Title 3">
            <a:extLst>
              <a:ext uri="{FF2B5EF4-FFF2-40B4-BE49-F238E27FC236}">
                <a16:creationId xmlns:a16="http://schemas.microsoft.com/office/drawing/2014/main" id="{4E6D767F-882C-0B1D-4E77-93B8CDB262EF}"/>
              </a:ext>
            </a:extLst>
          </p:cNvPr>
          <p:cNvSpPr>
            <a:spLocks noGrp="1"/>
          </p:cNvSpPr>
          <p:nvPr>
            <p:ph type="title"/>
          </p:nvPr>
        </p:nvSpPr>
        <p:spPr>
          <a:xfrm>
            <a:off x="282156" y="704473"/>
            <a:ext cx="4573891" cy="748408"/>
          </a:xfrm>
        </p:spPr>
        <p:txBody>
          <a:bodyPr>
            <a:noAutofit/>
          </a:bodyPr>
          <a:lstStyle/>
          <a:p>
            <a:pPr algn="ctr"/>
            <a:r>
              <a:rPr lang="en-US" sz="3300" dirty="0"/>
              <a:t>Take Home Message</a:t>
            </a:r>
            <a:endParaRPr lang="en-IN" sz="3300" dirty="0"/>
          </a:p>
        </p:txBody>
      </p:sp>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4837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54</a:t>
            </a:r>
            <a:endParaRPr lang="en-IN" sz="1800" dirty="0"/>
          </a:p>
        </p:txBody>
      </p:sp>
      <p:pic>
        <p:nvPicPr>
          <p:cNvPr id="8" name="Picture 7" descr="A tooth and tools on a blue background&#10;&#10;Description automatically generated">
            <a:extLst>
              <a:ext uri="{FF2B5EF4-FFF2-40B4-BE49-F238E27FC236}">
                <a16:creationId xmlns:a16="http://schemas.microsoft.com/office/drawing/2014/main" id="{C1B3DCA7-CFDD-D9FE-8CCD-42C47F6F09A0}"/>
              </a:ext>
            </a:extLst>
          </p:cNvPr>
          <p:cNvPicPr>
            <a:picLocks noChangeAspect="1"/>
          </p:cNvPicPr>
          <p:nvPr/>
        </p:nvPicPr>
        <p:blipFill rotWithShape="1">
          <a:blip r:embed="rId2">
            <a:extLst>
              <a:ext uri="{28A0092B-C50C-407E-A947-70E740481C1C}">
                <a14:useLocalDpi xmlns:a14="http://schemas.microsoft.com/office/drawing/2010/main" val="0"/>
              </a:ext>
            </a:extLst>
          </a:blip>
          <a:srcRect r="61116"/>
          <a:stretch/>
        </p:blipFill>
        <p:spPr>
          <a:xfrm>
            <a:off x="1195669" y="2225040"/>
            <a:ext cx="2746864" cy="3779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19614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0"/>
            <a:ext cx="2717800" cy="1825625"/>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3">
            <a:extLst>
              <a:ext uri="{FF2B5EF4-FFF2-40B4-BE49-F238E27FC236}">
                <a16:creationId xmlns:a16="http://schemas.microsoft.com/office/drawing/2014/main" id="{4E6D767F-882C-0B1D-4E77-93B8CDB262EF}"/>
              </a:ext>
            </a:extLst>
          </p:cNvPr>
          <p:cNvSpPr>
            <a:spLocks noGrp="1"/>
          </p:cNvSpPr>
          <p:nvPr>
            <p:ph type="title" idx="4294967295"/>
          </p:nvPr>
        </p:nvSpPr>
        <p:spPr>
          <a:xfrm>
            <a:off x="838200" y="684849"/>
            <a:ext cx="2717800" cy="768031"/>
          </a:xfrm>
        </p:spPr>
        <p:txBody>
          <a:bodyPr>
            <a:noAutofit/>
          </a:bodyPr>
          <a:lstStyle/>
          <a:p>
            <a:pPr algn="ctr"/>
            <a:r>
              <a:rPr lang="en-US" sz="3500" b="1" dirty="0">
                <a:solidFill>
                  <a:schemeClr val="bg1"/>
                </a:solidFill>
                <a:latin typeface="Rockwell" panose="02060603020205020403" pitchFamily="18" charset="0"/>
              </a:rPr>
              <a:t>References</a:t>
            </a:r>
            <a:endParaRPr lang="en-IN" sz="3500" b="1" dirty="0">
              <a:solidFill>
                <a:schemeClr val="bg1"/>
              </a:solidFill>
              <a:latin typeface="Rockwell" panose="02060603020205020403" pitchFamily="18" charset="0"/>
            </a:endParaRPr>
          </a:p>
        </p:txBody>
      </p:sp>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4837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55</a:t>
            </a:r>
            <a:endParaRPr lang="en-IN" sz="1800" dirty="0"/>
          </a:p>
        </p:txBody>
      </p:sp>
      <p:sp>
        <p:nvSpPr>
          <p:cNvPr id="10" name="Content Placeholder 2">
            <a:extLst>
              <a:ext uri="{FF2B5EF4-FFF2-40B4-BE49-F238E27FC236}">
                <a16:creationId xmlns:a16="http://schemas.microsoft.com/office/drawing/2014/main" id="{8E81D4CA-6042-E69B-C75D-78248E90E1F3}"/>
              </a:ext>
            </a:extLst>
          </p:cNvPr>
          <p:cNvSpPr txBox="1">
            <a:spLocks/>
          </p:cNvSpPr>
          <p:nvPr/>
        </p:nvSpPr>
        <p:spPr>
          <a:xfrm>
            <a:off x="838200" y="2049145"/>
            <a:ext cx="9718040" cy="25838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1800"/>
              </a:spcBef>
              <a:buClr>
                <a:srgbClr val="884068"/>
              </a:buClr>
            </a:pPr>
            <a:r>
              <a:rPr lang="en-US" sz="2000" dirty="0" smtClean="0">
                <a:solidFill>
                  <a:srgbClr val="222222"/>
                </a:solidFill>
              </a:rPr>
              <a:t>World Dental Federation. The Challenge of Oral Disease, a Call for Global Action. The Oral Health Atlas. Second Edition. 2015. Available online: </a:t>
            </a:r>
            <a:r>
              <a:rPr lang="en-US" sz="2000" b="1" dirty="0" smtClean="0">
                <a:solidFill>
                  <a:srgbClr val="4F5671"/>
                </a:solidFill>
                <a:hlinkClick r:id="rId2"/>
              </a:rPr>
              <a:t>https://www.fdiworlddental.org/sites/default/files/202103/complete_oh_atlas-2_0.pdf</a:t>
            </a:r>
            <a:r>
              <a:rPr lang="en-US" sz="2000" dirty="0" smtClean="0">
                <a:solidFill>
                  <a:srgbClr val="222222"/>
                </a:solidFill>
              </a:rPr>
              <a:t> (accessed on 15 June 2022).</a:t>
            </a:r>
          </a:p>
          <a:p>
            <a:pPr>
              <a:lnSpc>
                <a:spcPct val="120000"/>
              </a:lnSpc>
              <a:spcBef>
                <a:spcPts val="1800"/>
              </a:spcBef>
              <a:buClr>
                <a:srgbClr val="884068"/>
              </a:buClr>
            </a:pPr>
            <a:r>
              <a:rPr lang="sv-SE" sz="2000" dirty="0" smtClean="0">
                <a:solidFill>
                  <a:srgbClr val="222222"/>
                </a:solidFill>
              </a:rPr>
              <a:t>Menezes, T.; Rodrigues, M.; Nogueira, B.; Menezes, S.; Silva, S.; Vallinoto, A. Oral and systemic manifestations in HIV-1 patients. </a:t>
            </a:r>
            <a:r>
              <a:rPr lang="sv-SE" sz="2000" i="1" dirty="0" smtClean="0">
                <a:solidFill>
                  <a:srgbClr val="222222"/>
                </a:solidFill>
              </a:rPr>
              <a:t>Rev. Soc. Bras. Med. Trop.</a:t>
            </a:r>
            <a:r>
              <a:rPr lang="sv-SE" sz="2000" dirty="0" smtClean="0">
                <a:solidFill>
                  <a:srgbClr val="222222"/>
                </a:solidFill>
              </a:rPr>
              <a:t> </a:t>
            </a:r>
            <a:r>
              <a:rPr lang="sv-SE" sz="2000" b="1" dirty="0" smtClean="0">
                <a:solidFill>
                  <a:srgbClr val="222222"/>
                </a:solidFill>
              </a:rPr>
              <a:t>2015</a:t>
            </a:r>
            <a:r>
              <a:rPr lang="sv-SE" sz="2000" dirty="0" smtClean="0">
                <a:solidFill>
                  <a:srgbClr val="222222"/>
                </a:solidFill>
              </a:rPr>
              <a:t>, </a:t>
            </a:r>
            <a:r>
              <a:rPr lang="sv-SE" sz="2000" i="1" dirty="0" smtClean="0">
                <a:solidFill>
                  <a:srgbClr val="222222"/>
                </a:solidFill>
              </a:rPr>
              <a:t>48</a:t>
            </a:r>
            <a:r>
              <a:rPr lang="sv-SE" sz="2000" dirty="0" smtClean="0">
                <a:solidFill>
                  <a:srgbClr val="222222"/>
                </a:solidFill>
              </a:rPr>
              <a:t>, 83–86.</a:t>
            </a:r>
            <a:endParaRPr lang="en-IN" sz="2000" dirty="0"/>
          </a:p>
        </p:txBody>
      </p:sp>
    </p:spTree>
    <p:extLst>
      <p:ext uri="{BB962C8B-B14F-4D97-AF65-F5344CB8AC3E}">
        <p14:creationId xmlns:p14="http://schemas.microsoft.com/office/powerpoint/2010/main" val="32815086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txBox="1">
            <a:spLocks/>
          </p:cNvSpPr>
          <p:nvPr/>
        </p:nvSpPr>
        <p:spPr>
          <a:xfrm>
            <a:off x="122725" y="267365"/>
            <a:ext cx="4271058" cy="1077520"/>
          </a:xfrm>
          <a:prstGeom prst="rect">
            <a:avLst/>
          </a:prstGeom>
        </p:spPr>
        <p:txBody>
          <a:bodyPr vert="horz" lIns="91440" tIns="45720" rIns="91440" bIns="45720" rtlCol="0" anchor="ctr">
            <a:noAutofit/>
          </a:bodyPr>
          <a:lstStyle/>
          <a:p>
            <a:pPr lvl="0" algn="ctr">
              <a:lnSpc>
                <a:spcPct val="90000"/>
              </a:lnSpc>
              <a:spcBef>
                <a:spcPct val="0"/>
              </a:spcBef>
              <a:defRPr/>
            </a:pPr>
            <a:r>
              <a:rPr lang="en-US" sz="5200" b="1" i="1" dirty="0" smtClean="0">
                <a:solidFill>
                  <a:schemeClr val="bg1"/>
                </a:solidFill>
                <a:latin typeface="Rockwell" pitchFamily="18" charset="0"/>
                <a:ea typeface="+mj-ea"/>
                <a:cs typeface="+mj-cs"/>
              </a:rPr>
              <a:t>Thank You</a:t>
            </a:r>
            <a:endParaRPr kumimoji="0" lang="en-US" sz="5200" b="1" i="1" u="none" strike="noStrike" kern="1200" cap="none" spc="0" normalizeH="0" baseline="0" noProof="0" dirty="0">
              <a:ln>
                <a:noFill/>
              </a:ln>
              <a:solidFill>
                <a:schemeClr val="bg1"/>
              </a:solidFill>
              <a:effectLst/>
              <a:uLnTx/>
              <a:uFillTx/>
              <a:latin typeface="Rockwell" pitchFamily="18" charset="0"/>
              <a:ea typeface="+mj-ea"/>
              <a:cs typeface="+mj-cs"/>
            </a:endParaRPr>
          </a:p>
        </p:txBody>
      </p:sp>
      <p:sp>
        <p:nvSpPr>
          <p:cNvPr id="8" name="Title 1"/>
          <p:cNvSpPr txBox="1">
            <a:spLocks/>
          </p:cNvSpPr>
          <p:nvPr/>
        </p:nvSpPr>
        <p:spPr>
          <a:xfrm>
            <a:off x="7833410" y="308017"/>
            <a:ext cx="4142965" cy="1243663"/>
          </a:xfrm>
          <a:prstGeom prst="rect">
            <a:avLst/>
          </a:prstGeom>
        </p:spPr>
        <p:txBody>
          <a:bodyPr vert="horz" lIns="91440" tIns="45720" rIns="91440" bIns="45720" rtlCol="0" anchor="ctr">
            <a:noAutofit/>
          </a:bodyPr>
          <a:lstStyle/>
          <a:p>
            <a:pPr lvl="0" algn="ctr">
              <a:lnSpc>
                <a:spcPct val="80000"/>
              </a:lnSpc>
              <a:spcBef>
                <a:spcPct val="0"/>
              </a:spcBef>
              <a:defRPr/>
            </a:pPr>
            <a:r>
              <a:rPr lang="en-US" sz="4000" b="1" i="1" dirty="0" smtClean="0">
                <a:solidFill>
                  <a:schemeClr val="bg1"/>
                </a:solidFill>
                <a:latin typeface="Rockwell" pitchFamily="18" charset="0"/>
                <a:ea typeface="+mj-ea"/>
                <a:cs typeface="+mj-cs"/>
              </a:rPr>
              <a:t>oral health =</a:t>
            </a:r>
          </a:p>
          <a:p>
            <a:pPr lvl="0" algn="ctr">
              <a:lnSpc>
                <a:spcPct val="80000"/>
              </a:lnSpc>
              <a:spcBef>
                <a:spcPct val="0"/>
              </a:spcBef>
              <a:defRPr/>
            </a:pPr>
            <a:r>
              <a:rPr kumimoji="0" lang="en-US" sz="4000" b="1" i="1" u="none" strike="noStrike" kern="1200" cap="none" spc="0" normalizeH="0" baseline="0" noProof="0" dirty="0" smtClean="0">
                <a:ln>
                  <a:noFill/>
                </a:ln>
                <a:solidFill>
                  <a:schemeClr val="bg1"/>
                </a:solidFill>
                <a:effectLst/>
                <a:uLnTx/>
                <a:uFillTx/>
                <a:latin typeface="Rockwell" pitchFamily="18" charset="0"/>
                <a:ea typeface="+mj-ea"/>
                <a:cs typeface="+mj-cs"/>
              </a:rPr>
              <a:t>overall health</a:t>
            </a:r>
            <a:endParaRPr kumimoji="0" lang="en-US" sz="4000" b="1" i="1" u="none" strike="noStrike" kern="1200" cap="none" spc="0" normalizeH="0" baseline="0" noProof="0" dirty="0">
              <a:ln>
                <a:noFill/>
              </a:ln>
              <a:solidFill>
                <a:schemeClr val="bg1"/>
              </a:solidFill>
              <a:effectLst/>
              <a:uLnTx/>
              <a:uFillTx/>
              <a:latin typeface="Rockwell" pitchFamily="18" charset="0"/>
              <a:ea typeface="+mj-ea"/>
              <a:cs typeface="+mj-cs"/>
            </a:endParaRPr>
          </a:p>
        </p:txBody>
      </p:sp>
      <p:sp>
        <p:nvSpPr>
          <p:cNvPr id="9" name="Content Placeholder 2">
            <a:extLst>
              <a:ext uri="{FF2B5EF4-FFF2-40B4-BE49-F238E27FC236}">
                <a16:creationId xmlns:a16="http://schemas.microsoft.com/office/drawing/2014/main" id="{50B90604-1720-414F-4511-BC47872947C2}"/>
              </a:ext>
            </a:extLst>
          </p:cNvPr>
          <p:cNvSpPr txBox="1">
            <a:spLocks/>
          </p:cNvSpPr>
          <p:nvPr/>
        </p:nvSpPr>
        <p:spPr>
          <a:xfrm>
            <a:off x="7526073" y="1551680"/>
            <a:ext cx="4757638" cy="5657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smtClean="0">
                <a:solidFill>
                  <a:schemeClr val="accent4">
                    <a:lumMod val="60000"/>
                    <a:lumOff val="40000"/>
                  </a:schemeClr>
                </a:solidFill>
                <a:latin typeface="Times New Roman" panose="02020603050405020304" pitchFamily="18" charset="0"/>
                <a:cs typeface="Times New Roman" panose="02020603050405020304" pitchFamily="18" charset="0"/>
              </a:rPr>
              <a:t>Prioritize it for a brighter smile</a:t>
            </a:r>
            <a:endParaRPr lang="en-IN" sz="2400" b="1" i="1"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0" name="Subtitle 2">
            <a:extLst>
              <a:ext uri="{FF2B5EF4-FFF2-40B4-BE49-F238E27FC236}">
                <a16:creationId xmlns:a16="http://schemas.microsoft.com/office/drawing/2014/main" id="{8D60A393-4121-5EB1-CD62-CE4A8D5D5A90}"/>
              </a:ext>
            </a:extLst>
          </p:cNvPr>
          <p:cNvSpPr txBox="1">
            <a:spLocks/>
          </p:cNvSpPr>
          <p:nvPr/>
        </p:nvSpPr>
        <p:spPr>
          <a:xfrm>
            <a:off x="11026015" y="65300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56</a:t>
            </a:r>
            <a:endParaRPr lang="en-IN" sz="1800" dirty="0"/>
          </a:p>
        </p:txBody>
      </p:sp>
      <p:sp>
        <p:nvSpPr>
          <p:cNvPr id="11" name="Content Placeholder 3"/>
          <p:cNvSpPr txBox="1">
            <a:spLocks/>
          </p:cNvSpPr>
          <p:nvPr/>
        </p:nvSpPr>
        <p:spPr>
          <a:xfrm>
            <a:off x="453567" y="5622150"/>
            <a:ext cx="4768673" cy="9078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Font typeface="Arial" panose="020B0604020202020204" pitchFamily="34" charset="0"/>
              <a:buNone/>
            </a:pPr>
            <a:r>
              <a:rPr lang="en-US" sz="1900" b="1" smtClean="0"/>
              <a:t>MDS, Orthodontics and Laser Specialist</a:t>
            </a:r>
          </a:p>
          <a:p>
            <a:pPr marL="0" indent="0" algn="ctr">
              <a:lnSpc>
                <a:spcPct val="80000"/>
              </a:lnSpc>
              <a:spcBef>
                <a:spcPts val="0"/>
              </a:spcBef>
              <a:buFont typeface="Arial" panose="020B0604020202020204" pitchFamily="34" charset="0"/>
              <a:buNone/>
            </a:pPr>
            <a:r>
              <a:rPr lang="en-US" sz="1900" b="1" smtClean="0"/>
              <a:t>Professor and Head, Department of Dentistry</a:t>
            </a:r>
          </a:p>
          <a:p>
            <a:pPr marL="0" indent="0" algn="ctr">
              <a:lnSpc>
                <a:spcPct val="80000"/>
              </a:lnSpc>
              <a:spcBef>
                <a:spcPts val="0"/>
              </a:spcBef>
              <a:buFont typeface="Arial" panose="020B0604020202020204" pitchFamily="34" charset="0"/>
              <a:buNone/>
            </a:pPr>
            <a:r>
              <a:rPr lang="en-US" sz="1900" b="1" smtClean="0"/>
              <a:t>Dr. RMLIMS, Lucknow</a:t>
            </a:r>
            <a:endParaRPr lang="en-US" sz="1900" b="1" dirty="0"/>
          </a:p>
        </p:txBody>
      </p:sp>
      <p:sp>
        <p:nvSpPr>
          <p:cNvPr id="12" name="Rectangle 11"/>
          <p:cNvSpPr/>
          <p:nvPr/>
        </p:nvSpPr>
        <p:spPr>
          <a:xfrm>
            <a:off x="1001984" y="4991208"/>
            <a:ext cx="3671839" cy="630942"/>
          </a:xfrm>
          <a:prstGeom prst="rect">
            <a:avLst/>
          </a:prstGeom>
        </p:spPr>
        <p:txBody>
          <a:bodyPr wrap="none">
            <a:spAutoFit/>
          </a:bodyPr>
          <a:lstStyle/>
          <a:p>
            <a:r>
              <a:rPr lang="en-US" sz="3500" b="1" dirty="0">
                <a:solidFill>
                  <a:srgbClr val="884068"/>
                </a:solidFill>
              </a:rPr>
              <a:t>Dr. </a:t>
            </a:r>
            <a:r>
              <a:rPr lang="en-US" sz="3500" b="1" dirty="0" err="1">
                <a:solidFill>
                  <a:srgbClr val="884068"/>
                </a:solidFill>
              </a:rPr>
              <a:t>Shally</a:t>
            </a:r>
            <a:r>
              <a:rPr lang="en-US" sz="3500" b="1" dirty="0">
                <a:solidFill>
                  <a:srgbClr val="884068"/>
                </a:solidFill>
              </a:rPr>
              <a:t> Mahajan</a:t>
            </a:r>
          </a:p>
        </p:txBody>
      </p:sp>
    </p:spTree>
    <p:extLst>
      <p:ext uri="{BB962C8B-B14F-4D97-AF65-F5344CB8AC3E}">
        <p14:creationId xmlns:p14="http://schemas.microsoft.com/office/powerpoint/2010/main" val="3947133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782501"/>
            <a:ext cx="6655443" cy="3340314"/>
          </a:xfrm>
          <a:prstGeom prst="rect">
            <a:avLst/>
          </a:prstGeom>
          <a:solidFill>
            <a:srgbClr val="0B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24" name="Diagram 23">
            <a:extLst>
              <a:ext uri="{FF2B5EF4-FFF2-40B4-BE49-F238E27FC236}">
                <a16:creationId xmlns:a16="http://schemas.microsoft.com/office/drawing/2014/main" id="{3727D11A-D502-4EF9-90B0-FB7BE413FFF8}"/>
              </a:ext>
            </a:extLst>
          </p:cNvPr>
          <p:cNvGraphicFramePr/>
          <p:nvPr>
            <p:extLst>
              <p:ext uri="{D42A27DB-BD31-4B8C-83A1-F6EECF244321}">
                <p14:modId xmlns:p14="http://schemas.microsoft.com/office/powerpoint/2010/main" val="325152262"/>
              </p:ext>
            </p:extLst>
          </p:nvPr>
        </p:nvGraphicFramePr>
        <p:xfrm>
          <a:off x="5795779" y="487281"/>
          <a:ext cx="5269619" cy="5862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C6657597-6B71-CC19-6E82-65983257D342}"/>
              </a:ext>
            </a:extLst>
          </p:cNvPr>
          <p:cNvSpPr txBox="1"/>
          <p:nvPr/>
        </p:nvSpPr>
        <p:spPr>
          <a:xfrm>
            <a:off x="485993" y="5289490"/>
            <a:ext cx="5683456" cy="369332"/>
          </a:xfrm>
          <a:prstGeom prst="rect">
            <a:avLst/>
          </a:prstGeom>
          <a:noFill/>
        </p:spPr>
        <p:txBody>
          <a:bodyPr wrap="square" rtlCol="0">
            <a:spAutoFit/>
          </a:bodyPr>
          <a:lstStyle/>
          <a:p>
            <a:r>
              <a:rPr lang="en-US" dirty="0"/>
              <a:t>Approx. 90% of systemic disease have links to oral health</a:t>
            </a:r>
            <a:endParaRPr lang="en-IN" dirty="0"/>
          </a:p>
        </p:txBody>
      </p:sp>
      <p:sp>
        <p:nvSpPr>
          <p:cNvPr id="3" name="TextBox 2">
            <a:extLst>
              <a:ext uri="{FF2B5EF4-FFF2-40B4-BE49-F238E27FC236}">
                <a16:creationId xmlns:a16="http://schemas.microsoft.com/office/drawing/2014/main" id="{B909D83D-28B3-B0D0-771C-CCE80208CDAD}"/>
              </a:ext>
            </a:extLst>
          </p:cNvPr>
          <p:cNvSpPr txBox="1"/>
          <p:nvPr/>
        </p:nvSpPr>
        <p:spPr>
          <a:xfrm>
            <a:off x="834591" y="2832769"/>
            <a:ext cx="4126598" cy="1218031"/>
          </a:xfrm>
          <a:prstGeom prst="rect">
            <a:avLst/>
          </a:prstGeom>
        </p:spPr>
        <p:txBody>
          <a:bodyPr vert="horz" lIns="91440" tIns="45720" rIns="91440" bIns="45720" rtlCol="0" anchor="ctr">
            <a:normAutofit/>
          </a:bodyPr>
          <a:lstStyle>
            <a:lvl1pPr>
              <a:lnSpc>
                <a:spcPct val="90000"/>
              </a:lnSpc>
              <a:spcBef>
                <a:spcPct val="0"/>
              </a:spcBef>
              <a:buNone/>
              <a:defRPr sz="4000" b="1">
                <a:solidFill>
                  <a:srgbClr val="0B7D98"/>
                </a:solidFill>
                <a:latin typeface="Rockwell" panose="02060603020205020403" pitchFamily="18" charset="0"/>
                <a:ea typeface="+mj-ea"/>
                <a:cs typeface="+mj-cs"/>
              </a:defRPr>
            </a:lvl1pPr>
          </a:lstStyle>
          <a:p>
            <a:pPr algn="ctr"/>
            <a:r>
              <a:rPr lang="en-US" dirty="0">
                <a:solidFill>
                  <a:schemeClr val="bg1"/>
                </a:solidFill>
              </a:rPr>
              <a:t>Mouth Body Connection</a:t>
            </a:r>
            <a:endParaRPr lang="en-IN" dirty="0">
              <a:solidFill>
                <a:schemeClr val="bg1"/>
              </a:solidFill>
            </a:endParaRPr>
          </a:p>
        </p:txBody>
      </p:sp>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0967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6</a:t>
            </a:r>
            <a:endParaRPr lang="en-IN" sz="1800" dirty="0"/>
          </a:p>
        </p:txBody>
      </p:sp>
    </p:spTree>
    <p:extLst>
      <p:ext uri="{BB962C8B-B14F-4D97-AF65-F5344CB8AC3E}">
        <p14:creationId xmlns:p14="http://schemas.microsoft.com/office/powerpoint/2010/main" val="11985177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0967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7</a:t>
            </a:r>
            <a:endParaRPr lang="en-IN" sz="1800" dirty="0"/>
          </a:p>
        </p:txBody>
      </p:sp>
      <p:pic>
        <p:nvPicPr>
          <p:cNvPr id="8" name="Picture 2" descr="Oral Health Affects Your Health – APHCV">
            <a:extLst>
              <a:ext uri="{FF2B5EF4-FFF2-40B4-BE49-F238E27FC236}">
                <a16:creationId xmlns:a16="http://schemas.microsoft.com/office/drawing/2014/main" id="{01FFFF4F-E82B-17CE-B427-897B9FCE1628}"/>
              </a:ext>
            </a:extLst>
          </p:cNvPr>
          <p:cNvPicPr>
            <a:picLocks noChangeAspect="1" noChangeArrowheads="1"/>
          </p:cNvPicPr>
          <p:nvPr/>
        </p:nvPicPr>
        <p:blipFill>
          <a:blip r:embed="rId2"/>
          <a:srcRect/>
          <a:stretch>
            <a:fillRect/>
          </a:stretch>
        </p:blipFill>
        <p:spPr bwMode="auto">
          <a:xfrm>
            <a:off x="3718560" y="544244"/>
            <a:ext cx="4414086" cy="571431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81833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2058267"/>
            <a:ext cx="7801337" cy="383324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Content Placeholder 2">
            <a:extLst>
              <a:ext uri="{FF2B5EF4-FFF2-40B4-BE49-F238E27FC236}">
                <a16:creationId xmlns:a16="http://schemas.microsoft.com/office/drawing/2014/main" id="{66AEDEF5-1A39-721D-DA8C-A356FD72B880}"/>
              </a:ext>
            </a:extLst>
          </p:cNvPr>
          <p:cNvSpPr txBox="1">
            <a:spLocks/>
          </p:cNvSpPr>
          <p:nvPr/>
        </p:nvSpPr>
        <p:spPr>
          <a:xfrm>
            <a:off x="286907" y="2191375"/>
            <a:ext cx="7389567" cy="3613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358775">
              <a:lnSpc>
                <a:spcPct val="110000"/>
              </a:lnSpc>
              <a:spcBef>
                <a:spcPts val="700"/>
              </a:spcBef>
              <a:buClr>
                <a:srgbClr val="884068"/>
              </a:buClr>
              <a:buFont typeface="Wingdings" panose="05000000000000000000" pitchFamily="2" charset="2"/>
              <a:buChar char="Ø"/>
            </a:pPr>
            <a:r>
              <a:rPr lang="en-US" sz="2000" dirty="0"/>
              <a:t>40-45% of population have dental caries, often leading to pain and discomfort. </a:t>
            </a:r>
          </a:p>
          <a:p>
            <a:pPr marL="358775" indent="-358775">
              <a:lnSpc>
                <a:spcPct val="110000"/>
              </a:lnSpc>
              <a:spcBef>
                <a:spcPts val="700"/>
              </a:spcBef>
              <a:buClr>
                <a:srgbClr val="884068"/>
              </a:buClr>
              <a:buFont typeface="Wingdings" panose="05000000000000000000" pitchFamily="2" charset="2"/>
              <a:buChar char="Ø"/>
            </a:pPr>
            <a:r>
              <a:rPr lang="en-US" sz="2000" dirty="0"/>
              <a:t>More than 90% of the population have periodontal diseases. </a:t>
            </a:r>
          </a:p>
          <a:p>
            <a:pPr marL="358775" indent="-358775">
              <a:lnSpc>
                <a:spcPct val="110000"/>
              </a:lnSpc>
              <a:spcBef>
                <a:spcPts val="700"/>
              </a:spcBef>
              <a:buClr>
                <a:srgbClr val="884068"/>
              </a:buClr>
              <a:buFont typeface="Wingdings" panose="05000000000000000000" pitchFamily="2" charset="2"/>
              <a:buChar char="Ø"/>
            </a:pPr>
            <a:r>
              <a:rPr lang="en-US" sz="2000" dirty="0"/>
              <a:t>People having periodontal disease have double risk of heart attack</a:t>
            </a:r>
          </a:p>
          <a:p>
            <a:pPr marL="358775" indent="-358775">
              <a:lnSpc>
                <a:spcPct val="110000"/>
              </a:lnSpc>
              <a:spcBef>
                <a:spcPts val="700"/>
              </a:spcBef>
              <a:buClr>
                <a:srgbClr val="884068"/>
              </a:buClr>
              <a:buFont typeface="Wingdings" panose="05000000000000000000" pitchFamily="2" charset="2"/>
              <a:buChar char="Ø"/>
            </a:pPr>
            <a:r>
              <a:rPr lang="en-US" sz="2000" dirty="0"/>
              <a:t>Infection in oral cavity increase risk of respiratory infection</a:t>
            </a:r>
          </a:p>
          <a:p>
            <a:pPr marL="358775" indent="-358775">
              <a:lnSpc>
                <a:spcPct val="110000"/>
              </a:lnSpc>
              <a:spcBef>
                <a:spcPts val="700"/>
              </a:spcBef>
              <a:buClr>
                <a:srgbClr val="884068"/>
              </a:buClr>
              <a:buFont typeface="Wingdings" panose="05000000000000000000" pitchFamily="2" charset="2"/>
              <a:buChar char="Ø"/>
            </a:pPr>
            <a:r>
              <a:rPr lang="en-US" sz="2000" dirty="0"/>
              <a:t>19-32% of population aged more than 65 years is edentulous while 12.6 per one lakh population have oral cancer. </a:t>
            </a:r>
          </a:p>
          <a:p>
            <a:pPr marL="358775" indent="-358775">
              <a:lnSpc>
                <a:spcPct val="110000"/>
              </a:lnSpc>
              <a:spcBef>
                <a:spcPts val="700"/>
              </a:spcBef>
              <a:buClr>
                <a:srgbClr val="884068"/>
              </a:buClr>
              <a:buFont typeface="Wingdings" panose="05000000000000000000" pitchFamily="2" charset="2"/>
              <a:buChar char="Ø"/>
            </a:pPr>
            <a:r>
              <a:rPr lang="en-US" sz="2000" dirty="0"/>
              <a:t>Diabetes with periodontal disease have more difficulty of controlling blood sugar level.</a:t>
            </a:r>
          </a:p>
        </p:txBody>
      </p:sp>
      <p:sp>
        <p:nvSpPr>
          <p:cNvPr id="5" name="Title 1">
            <a:extLst>
              <a:ext uri="{FF2B5EF4-FFF2-40B4-BE49-F238E27FC236}">
                <a16:creationId xmlns:a16="http://schemas.microsoft.com/office/drawing/2014/main" id="{35637C68-2BA7-0DCB-A3ED-28D686129D5D}"/>
              </a:ext>
            </a:extLst>
          </p:cNvPr>
          <p:cNvSpPr>
            <a:spLocks noGrp="1"/>
          </p:cNvSpPr>
          <p:nvPr>
            <p:ph type="title" idx="4294967295"/>
          </p:nvPr>
        </p:nvSpPr>
        <p:spPr>
          <a:xfrm>
            <a:off x="5613720" y="759995"/>
            <a:ext cx="6226237" cy="1005530"/>
          </a:xfrm>
        </p:spPr>
        <p:txBody>
          <a:bodyPr>
            <a:normAutofit fontScale="90000"/>
          </a:bodyPr>
          <a:lstStyle/>
          <a:p>
            <a:pPr algn="r"/>
            <a:r>
              <a:rPr lang="en-US" sz="4000" b="1" dirty="0" smtClean="0">
                <a:solidFill>
                  <a:srgbClr val="884068"/>
                </a:solidFill>
                <a:latin typeface="Rockwell" panose="02060603020205020403" pitchFamily="18" charset="0"/>
              </a:rPr>
              <a:t>What Problems Could Poor Dental Health Cause?</a:t>
            </a:r>
            <a:endParaRPr lang="en-IN" sz="4000" b="1" dirty="0">
              <a:solidFill>
                <a:srgbClr val="884068"/>
              </a:solidFill>
              <a:latin typeface="Rockwell" panose="02060603020205020403" pitchFamily="18" charset="0"/>
            </a:endParaRPr>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46694" y="1861847"/>
            <a:ext cx="3819645" cy="4157766"/>
          </a:xfrm>
          <a:prstGeom prst="rect">
            <a:avLst/>
          </a:prstGeom>
          <a:ln w="88900" cap="sq" cmpd="thickThin">
            <a:solidFill>
              <a:srgbClr val="000000"/>
            </a:solidFill>
            <a:prstDash val="solid"/>
            <a:miter lim="800000"/>
          </a:ln>
          <a:effectLst>
            <a:innerShdw blurRad="76200">
              <a:srgbClr val="000000"/>
            </a:innerShdw>
          </a:effectLst>
        </p:spPr>
      </p:pic>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023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8</a:t>
            </a:r>
            <a:endParaRPr lang="en-IN" sz="1800" dirty="0"/>
          </a:p>
        </p:txBody>
      </p:sp>
    </p:spTree>
    <p:extLst>
      <p:ext uri="{BB962C8B-B14F-4D97-AF65-F5344CB8AC3E}">
        <p14:creationId xmlns:p14="http://schemas.microsoft.com/office/powerpoint/2010/main" val="28178355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s of Teeth, Shapes, and How to Change Them">
            <a:extLst>
              <a:ext uri="{FF2B5EF4-FFF2-40B4-BE49-F238E27FC236}">
                <a16:creationId xmlns:a16="http://schemas.microsoft.com/office/drawing/2014/main" id="{4F33B747-35CF-70CE-C06B-564D8ED7D97C}"/>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2661" t="25875" r="3494" b="4432"/>
          <a:stretch/>
        </p:blipFill>
        <p:spPr bwMode="auto">
          <a:xfrm>
            <a:off x="1911991" y="1621099"/>
            <a:ext cx="8368019" cy="41430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Title 1">
            <a:extLst>
              <a:ext uri="{FF2B5EF4-FFF2-40B4-BE49-F238E27FC236}">
                <a16:creationId xmlns:a16="http://schemas.microsoft.com/office/drawing/2014/main" id="{35637C68-2BA7-0DCB-A3ED-28D686129D5D}"/>
              </a:ext>
            </a:extLst>
          </p:cNvPr>
          <p:cNvSpPr txBox="1">
            <a:spLocks/>
          </p:cNvSpPr>
          <p:nvPr/>
        </p:nvSpPr>
        <p:spPr>
          <a:xfrm>
            <a:off x="2982882" y="348708"/>
            <a:ext cx="6226237" cy="10055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smtClean="0">
                <a:solidFill>
                  <a:srgbClr val="884068"/>
                </a:solidFill>
                <a:latin typeface="Rockwell" panose="02060603020205020403" pitchFamily="18" charset="0"/>
              </a:rPr>
              <a:t>Types of Teeth</a:t>
            </a:r>
            <a:endParaRPr lang="en-IN" sz="3800" b="1" dirty="0">
              <a:solidFill>
                <a:srgbClr val="884068"/>
              </a:solidFill>
              <a:latin typeface="Rockwell" panose="02060603020205020403" pitchFamily="18" charset="0"/>
            </a:endParaRPr>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4960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9</a:t>
            </a:r>
            <a:endParaRPr lang="en-IN" sz="1800" dirty="0"/>
          </a:p>
        </p:txBody>
      </p:sp>
    </p:spTree>
    <p:extLst>
      <p:ext uri="{BB962C8B-B14F-4D97-AF65-F5344CB8AC3E}">
        <p14:creationId xmlns:p14="http://schemas.microsoft.com/office/powerpoint/2010/main" val="1519272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987</TotalTime>
  <Words>2905</Words>
  <Application>Microsoft Office PowerPoint</Application>
  <PresentationFormat>Widescreen</PresentationFormat>
  <Paragraphs>327</Paragraphs>
  <Slides>56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Bahnschrift</vt:lpstr>
      <vt:lpstr>Calibri</vt:lpstr>
      <vt:lpstr>Calibri Light</vt:lpstr>
      <vt:lpstr>Rockwell</vt:lpstr>
      <vt:lpstr>Times New Roman</vt:lpstr>
      <vt:lpstr>Wingdings</vt:lpstr>
      <vt:lpstr>Office Theme</vt:lpstr>
      <vt:lpstr>PowerPoint Presentation</vt:lpstr>
      <vt:lpstr>PowerPoint Presentation</vt:lpstr>
      <vt:lpstr>PowerPoint Presentation</vt:lpstr>
      <vt:lpstr>Introduction </vt:lpstr>
      <vt:lpstr>Significance of Oral Health</vt:lpstr>
      <vt:lpstr>PowerPoint Presentation</vt:lpstr>
      <vt:lpstr>PowerPoint Presentation</vt:lpstr>
      <vt:lpstr>What Problems Could Poor Dental Health Cause?</vt:lpstr>
      <vt:lpstr>PowerPoint Presentation</vt:lpstr>
      <vt:lpstr>Types of Dentition </vt:lpstr>
      <vt:lpstr>PowerPoint Presentation</vt:lpstr>
      <vt:lpstr>Dental Caries</vt:lpstr>
      <vt:lpstr>PowerPoint Presentation</vt:lpstr>
      <vt:lpstr>PowerPoint Presentation</vt:lpstr>
      <vt:lpstr>Gingivitis</vt:lpstr>
      <vt:lpstr>Periodontitis</vt:lpstr>
      <vt:lpstr>Additional contributors</vt:lpstr>
      <vt:lpstr>Additional contributors are:</vt:lpstr>
      <vt:lpstr>Oral Health Relation on Quality of Life</vt:lpstr>
      <vt:lpstr>Oral Manifestations of Systemic Diseases</vt:lpstr>
      <vt:lpstr>Diabetes Mellitus</vt:lpstr>
      <vt:lpstr>Cardiovascular Disease</vt:lpstr>
      <vt:lpstr>Osteoporosis</vt:lpstr>
      <vt:lpstr>HIV/AIDS</vt:lpstr>
      <vt:lpstr>Oral Candidiasis / Oral Thrush</vt:lpstr>
      <vt:lpstr>Necrotizing Gingivitis (NG) Necrotizing Periodontitis (NP)</vt:lpstr>
      <vt:lpstr>Xerostomia</vt:lpstr>
      <vt:lpstr>Kaposi’s Sarcoma</vt:lpstr>
      <vt:lpstr>Recurrent Major and Minor Aphthous Ulcers</vt:lpstr>
      <vt:lpstr>Oral health in Pregnancy</vt:lpstr>
      <vt:lpstr>Oral health in Pregnancy</vt:lpstr>
      <vt:lpstr>PowerPoint Presentation</vt:lpstr>
      <vt:lpstr>Autoimmune Diseases</vt:lpstr>
      <vt:lpstr>Disease That Affects Saliva</vt:lpstr>
      <vt:lpstr>Diseases That Affect the Mouth</vt:lpstr>
      <vt:lpstr>Diseases That Affect Swallowing</vt:lpstr>
      <vt:lpstr>How to know whether you have a cavity?</vt:lpstr>
      <vt:lpstr>To Maintain Oral Hygiene</vt:lpstr>
      <vt:lpstr>PowerPoint Presentation</vt:lpstr>
      <vt:lpstr>PowerPoint Presentation</vt:lpstr>
      <vt:lpstr>Choosing the Right Toothpaste</vt:lpstr>
      <vt:lpstr>How to floss?</vt:lpstr>
      <vt:lpstr>Fluorides</vt:lpstr>
      <vt:lpstr>PowerPoint Presentation</vt:lpstr>
      <vt:lpstr>Diet and oral health</vt:lpstr>
      <vt:lpstr>Impact of sugar and carbohydrates </vt:lpstr>
      <vt:lpstr>Acidic foods and beverages</vt:lpstr>
      <vt:lpstr>Importance of hydration </vt:lpstr>
      <vt:lpstr>Regular Dental Check-ups</vt:lpstr>
      <vt:lpstr>Preventive measures offered by dentist</vt:lpstr>
      <vt:lpstr>Role of Dentists</vt:lpstr>
      <vt:lpstr>Tobacco and oral health</vt:lpstr>
      <vt:lpstr>Alcohol and oral health </vt:lpstr>
      <vt:lpstr>Take Home Message</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12308</dc:creator>
  <cp:lastModifiedBy>abhishek sahu</cp:lastModifiedBy>
  <cp:revision>87</cp:revision>
  <dcterms:created xsi:type="dcterms:W3CDTF">2022-10-22T13:19:56Z</dcterms:created>
  <dcterms:modified xsi:type="dcterms:W3CDTF">2024-04-18T10:00:13Z</dcterms:modified>
</cp:coreProperties>
</file>